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handoutMasterIdLst>
    <p:handoutMasterId r:id="rId13"/>
  </p:handoutMasterIdLst>
  <p:sldIdLst>
    <p:sldId id="2572" r:id="rId5"/>
    <p:sldId id="2586" r:id="rId6"/>
    <p:sldId id="2594" r:id="rId7"/>
    <p:sldId id="2595" r:id="rId8"/>
    <p:sldId id="2596" r:id="rId9"/>
    <p:sldId id="2597" r:id="rId10"/>
    <p:sldId id="2598" r:id="rId11"/>
  </p:sldIdLst>
  <p:sldSz cx="12192000" cy="6858000"/>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1CA57F-A43E-C4AD-9E08-EAB584E99578}" name="Matthew Swards" initials="MS" userId="S::mswards@hepburn.vic.gov.au::7358d054-9da1-482f-90d7-878d1874fc7d" providerId="AD"/>
  <p188:author id="{8A889484-AB95-E886-D489-43B80B3D1BAF}" name="Jacqui Horwood" initials="JH" userId="S::jhorwood@hepburn.vic.gov.au::d39192de-97cb-4000-9484-139fedeef243" providerId="AD"/>
  <p188:author id="{5AD19DCA-F67D-3666-6F9B-758CDA0D0A09}" name="Erin Vanzetta" initials="" userId="S::evanzetta@hepburn.vic.gov.au::3870b75f-2c70-4e83-b935-ca6daf8dfeed" providerId="AD"/>
  <p188:author id="{33B3F1E1-F7FA-92E6-4BE4-739F3B8F5996}" name="Bradley Thomas" initials="BT" userId="S::bthomas@hepburn.vic.gov.au::5125aaf2-46b2-42cb-96d0-959d2b677ea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6EDED"/>
    <a:srgbClr val="F3F9FA"/>
    <a:srgbClr val="3C8C93"/>
    <a:srgbClr val="D6EAE8"/>
    <a:srgbClr val="59595B"/>
    <a:srgbClr val="3CB1A8"/>
    <a:srgbClr val="F69494"/>
    <a:srgbClr val="FCDCDC"/>
    <a:srgbClr val="3FB3A9"/>
    <a:srgbClr val="E7F3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D00DEB-28CA-4D99-943F-610169DBEC1A}" v="357" dt="2025-05-12T01:47:51.050"/>
    <p1510:client id="{300D7C4B-99A7-49E0-AF5C-57A39B5A8790}" v="4" dt="2025-05-12T04:45:28.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885" autoAdjust="0"/>
  </p:normalViewPr>
  <p:slideViewPr>
    <p:cSldViewPr snapToGrid="0">
      <p:cViewPr varScale="1">
        <p:scale>
          <a:sx n="95" d="100"/>
          <a:sy n="95" d="100"/>
        </p:scale>
        <p:origin x="1474"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6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4AB7D1B-3034-4921-B661-CC25FA5EB658}" type="datetime1">
              <a:rPr lang="en-AU"/>
              <a:pPr>
                <a:defRPr/>
              </a:pPr>
              <a:t>12/05/2025</a:t>
            </a:fld>
            <a:endParaRPr lang="en-AU"/>
          </a:p>
        </p:txBody>
      </p:sp>
      <p:sp>
        <p:nvSpPr>
          <p:cNvPr id="6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6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23C0CAE-2B8B-42B4-AF49-924D85DF2E66}" type="slidenum">
              <a:rPr lang="en-AU"/>
              <a:pPr>
                <a:defRPr/>
              </a:pPr>
              <a:t>‹#›</a:t>
            </a:fld>
            <a:endParaRPr lang="en-AU"/>
          </a:p>
        </p:txBody>
      </p:sp>
    </p:spTree>
    <p:extLst>
      <p:ext uri="{BB962C8B-B14F-4D97-AF65-F5344CB8AC3E}">
        <p14:creationId xmlns:p14="http://schemas.microsoft.com/office/powerpoint/2010/main" val="1050757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4B4CDBF6-B19F-4A6D-ACAB-8DE248E2AF2F}" type="datetime1">
              <a:rPr lang="en-AU"/>
              <a:pPr>
                <a:defRPr/>
              </a:pPr>
              <a:t>12/05/2025</a:t>
            </a:fld>
            <a:endParaRPr lang="en-AU"/>
          </a:p>
        </p:txBody>
      </p:sp>
      <p:sp>
        <p:nvSpPr>
          <p:cNvPr id="6148"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720267D-A540-43AE-AD5D-A056611014C8}" type="slidenum">
              <a:rPr lang="en-AU"/>
              <a:pPr>
                <a:defRPr/>
              </a:pPr>
              <a:t>‹#›</a:t>
            </a:fld>
            <a:endParaRPr lang="en-AU"/>
          </a:p>
        </p:txBody>
      </p:sp>
    </p:spTree>
    <p:extLst>
      <p:ext uri="{BB962C8B-B14F-4D97-AF65-F5344CB8AC3E}">
        <p14:creationId xmlns:p14="http://schemas.microsoft.com/office/powerpoint/2010/main" val="3970234749"/>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p:cNvSpPr>
            <a:spLocks noGrp="1"/>
          </p:cNvSpPr>
          <p:nvPr>
            <p:ph type="sldNum" sz="quarter" idx="5"/>
          </p:nvPr>
        </p:nvSpPr>
        <p:spPr/>
        <p:txBody>
          <a:bodyPr/>
          <a:lstStyle/>
          <a:p>
            <a:pPr>
              <a:defRPr/>
            </a:pPr>
            <a:fld id="{7720267D-A540-43AE-AD5D-A056611014C8}" type="slidenum">
              <a:rPr lang="en-AU" smtClean="0"/>
              <a:pPr>
                <a:defRPr/>
              </a:pPr>
              <a:t>1</a:t>
            </a:fld>
            <a:endParaRPr lang="en-AU"/>
          </a:p>
        </p:txBody>
      </p:sp>
    </p:spTree>
    <p:extLst>
      <p:ext uri="{BB962C8B-B14F-4D97-AF65-F5344CB8AC3E}">
        <p14:creationId xmlns:p14="http://schemas.microsoft.com/office/powerpoint/2010/main" val="213190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C13FD-FA3A-6A08-5730-2F7AECBA3D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59BB0-E7AE-4FE2-2046-5DA0C12A76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EFD50E-9BDD-035C-5BC4-5712D92CC86D}"/>
              </a:ext>
            </a:extLst>
          </p:cNvPr>
          <p:cNvSpPr>
            <a:spLocks noGrp="1"/>
          </p:cNvSpPr>
          <p:nvPr>
            <p:ph type="body" idx="1"/>
          </p:nvPr>
        </p:nvSpPr>
        <p:spPr/>
        <p:txBody>
          <a:bodyPr/>
          <a:lstStyle/>
          <a:p>
            <a:pPr marL="285750" indent="-285750">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r>
              <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We have listened to our community and have welcomed their feedback</a:t>
            </a:r>
          </a:p>
          <a:p>
            <a:endPar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r>
              <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The following slides detail how our Draft Council Plan aligns with the </a:t>
            </a:r>
          </a:p>
          <a:p>
            <a:r>
              <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priorities of the Hepburn Shire community.</a:t>
            </a:r>
            <a:endParaRPr lang="en-AU"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endParaRPr lang="en-AU" dirty="0"/>
          </a:p>
        </p:txBody>
      </p:sp>
      <p:sp>
        <p:nvSpPr>
          <p:cNvPr id="4" name="Date Placeholder 3">
            <a:extLst>
              <a:ext uri="{FF2B5EF4-FFF2-40B4-BE49-F238E27FC236}">
                <a16:creationId xmlns:a16="http://schemas.microsoft.com/office/drawing/2014/main" id="{D00E9BB4-8BE1-7DE4-4EB7-0E1B1CA821CE}"/>
              </a:ext>
            </a:extLst>
          </p:cNvPr>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a:extLst>
              <a:ext uri="{FF2B5EF4-FFF2-40B4-BE49-F238E27FC236}">
                <a16:creationId xmlns:a16="http://schemas.microsoft.com/office/drawing/2014/main" id="{48C4977E-B725-7532-D139-37632351A2C7}"/>
              </a:ext>
            </a:extLst>
          </p:cNvPr>
          <p:cNvSpPr>
            <a:spLocks noGrp="1"/>
          </p:cNvSpPr>
          <p:nvPr>
            <p:ph type="sldNum" sz="quarter" idx="5"/>
          </p:nvPr>
        </p:nvSpPr>
        <p:spPr/>
        <p:txBody>
          <a:bodyPr/>
          <a:lstStyle/>
          <a:p>
            <a:pPr>
              <a:defRPr/>
            </a:pPr>
            <a:fld id="{7720267D-A540-43AE-AD5D-A056611014C8}" type="slidenum">
              <a:rPr lang="en-AU" smtClean="0"/>
              <a:pPr>
                <a:defRPr/>
              </a:pPr>
              <a:t>2</a:t>
            </a:fld>
            <a:endParaRPr lang="en-AU"/>
          </a:p>
        </p:txBody>
      </p:sp>
    </p:spTree>
    <p:extLst>
      <p:ext uri="{BB962C8B-B14F-4D97-AF65-F5344CB8AC3E}">
        <p14:creationId xmlns:p14="http://schemas.microsoft.com/office/powerpoint/2010/main" val="1978402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feedback and alignment with the Draft Council Plan – Community &amp; Wellbeing</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Community Survey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solidFill>
                <a:schemeClr val="bg2">
                  <a:lumMod val="75000"/>
                </a:schemeClr>
              </a:solidFill>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r>
              <a:rPr lang="en-US" sz="1200" b="1" dirty="0">
                <a:solidFill>
                  <a:schemeClr val="bg2">
                    <a:lumMod val="75000"/>
                  </a:schemeClr>
                </a:solidFill>
              </a:rPr>
              <a:t>Mental wellbeing and being socially connected to family / friends and </a:t>
            </a:r>
            <a:r>
              <a:rPr lang="en-US" sz="1200" b="1" dirty="0" err="1">
                <a:solidFill>
                  <a:schemeClr val="bg2">
                    <a:lumMod val="75000"/>
                  </a:schemeClr>
                </a:solidFill>
              </a:rPr>
              <a:t>neighbours</a:t>
            </a:r>
            <a:r>
              <a:rPr lang="en-US" sz="1200" b="1" dirty="0">
                <a:solidFill>
                  <a:schemeClr val="bg2">
                    <a:lumMod val="75000"/>
                  </a:schemeClr>
                </a:solidFill>
              </a:rPr>
              <a:t>.   </a:t>
            </a: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endParaRPr lang="en-US"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Improving mental wellbeing is a priority area selected through our Municipal Public Health and Wellbeing Plan (incorporated into Council Plan)</a:t>
            </a: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dirty="0">
              <a:ln>
                <a:noFill/>
              </a:ln>
              <a:solidFill>
                <a:srgbClr val="3C8C93"/>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Alignment: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Domain: Hepburn Life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Outcome: 2</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Strategy: 1,2 &amp; 3</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2. Keeping physically active and being able to walk/cycle to work, school activities.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Alignment: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Domain: Hepburn Life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Outcome: 2</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Strategy: 4</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Future Hepburn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3</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Increasing active living is a priority area selected through our Municipal Public Health and Wellbeing Plan (incorporated into Council Plan). </a:t>
            </a: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3. </a:t>
            </a:r>
            <a:r>
              <a:rPr lang="en-US" sz="1200" b="1" dirty="0">
                <a:solidFill>
                  <a:schemeClr val="bg2">
                    <a:lumMod val="75000"/>
                  </a:schemeClr>
                </a:solidFill>
              </a:rPr>
              <a:t>Being able to access healthy/ affordable food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Domain: Hepburn Life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Outcome: 2</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chemeClr val="bg2">
                    <a:lumMod val="75000"/>
                  </a:schemeClr>
                </a:solidFill>
              </a:rPr>
              <a:t>Strategy: 2</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Future Hepburn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4</a:t>
            </a:r>
            <a:br>
              <a:rPr lang="en-AU" sz="1200" b="0" dirty="0">
                <a:solidFill>
                  <a:schemeClr val="bg2">
                    <a:lumMod val="75000"/>
                  </a:schemeClr>
                </a:solidFill>
              </a:rPr>
            </a:b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Priority has been given to improving mental wellbeing and keeping physically active through our Municipal Health and Wellbeing Priorities. </a:t>
            </a: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bg2">
                    <a:lumMod val="75000"/>
                  </a:schemeClr>
                </a:solidFill>
                <a:latin typeface="+mn-lt"/>
                <a:ea typeface="+mn-ea"/>
                <a:cs typeface="+mn-cs"/>
              </a:rPr>
              <a:t>Although health eating is not a designated priority area (with only two) it is still an important response and Council will support actions where resources allow – including through the implementation of our Rural Strategy that is designed to protect agriculture land.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Deliberative Engagement Panel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r>
              <a:rPr lang="en-AU" sz="1200" b="1" i="0" u="none" strike="noStrike" kern="1200" dirty="0">
                <a:solidFill>
                  <a:schemeClr val="bg2">
                    <a:lumMod val="75000"/>
                  </a:schemeClr>
                </a:solidFill>
                <a:effectLst/>
                <a:latin typeface="+mn-lt"/>
                <a:ea typeface="+mn-ea"/>
                <a:cs typeface="+mn-cs"/>
              </a:rPr>
              <a:t>Low-cost Housing - affordable and secure housing, balance between permanent vs short stay accommodation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Future Hepburn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2</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i="0" u="none" strike="noStrike" kern="1200" dirty="0">
              <a:solidFill>
                <a:schemeClr val="bg2">
                  <a:lumMod val="75000"/>
                </a:schemeClr>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Through our adopted Future Hepburn Structure Plans, a key objective is to strive for affordable housing across the Shire. </a:t>
            </a: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i="0" u="none" strike="noStrike" kern="1200" dirty="0">
              <a:solidFill>
                <a:schemeClr val="bg2">
                  <a:lumMod val="75000"/>
                </a:schemeClr>
              </a:solidFill>
              <a:effectLst/>
              <a:latin typeface="+mn-lt"/>
              <a:ea typeface="+mn-ea"/>
              <a:cs typeface="+mn-cs"/>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endParaRPr lang="en-AU" sz="1200" b="1" i="0" u="none" strike="noStrike" kern="1200" dirty="0">
              <a:solidFill>
                <a:schemeClr val="bg2">
                  <a:lumMod val="75000"/>
                </a:schemeClr>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1" i="0" u="none" strike="noStrike" kern="1200" dirty="0">
                <a:solidFill>
                  <a:schemeClr val="bg2">
                    <a:lumMod val="75000"/>
                  </a:schemeClr>
                </a:solidFill>
                <a:effectLst/>
                <a:latin typeface="+mn-lt"/>
                <a:ea typeface="+mn-ea"/>
                <a:cs typeface="+mn-cs"/>
              </a:rPr>
              <a:t>2. Accessibility - footpaths and maintained roadsides for walkability</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Hepburn Life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 2</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4</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Hepburn Life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 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3</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0" dirty="0">
              <a:solidFill>
                <a:schemeClr val="bg2">
                  <a:lumMod val="75000"/>
                </a:schemeClr>
              </a:solidFill>
            </a:endParaRPr>
          </a:p>
          <a:p>
            <a:pPr marL="228600" indent="-228600">
              <a:buFont typeface="Arial" panose="020B0604020202020204" pitchFamily="34" charset="0"/>
              <a:buChar char="•"/>
            </a:pPr>
            <a:r>
              <a:rPr lang="en-US" sz="1200" b="1" dirty="0">
                <a:solidFill>
                  <a:schemeClr val="bg2">
                    <a:lumMod val="75000"/>
                  </a:schemeClr>
                </a:solidFill>
              </a:rPr>
              <a:t>Improvement in movement and access is an objective within our adopted Future Hepburn Structure Plans. </a:t>
            </a:r>
          </a:p>
          <a:p>
            <a:pPr marL="228600" indent="-228600">
              <a:buFont typeface="Arial" panose="020B0604020202020204" pitchFamily="34" charset="0"/>
              <a:buChar char="•"/>
            </a:pPr>
            <a:r>
              <a:rPr lang="en-US" sz="1200" b="1" dirty="0">
                <a:solidFill>
                  <a:schemeClr val="bg2">
                    <a:lumMod val="75000"/>
                  </a:schemeClr>
                </a:solidFill>
              </a:rPr>
              <a:t>Footpath asset information including health and service levels can be found in our Asset Plan 2025-2034</a:t>
            </a:r>
            <a:endParaRPr lang="en-AU" sz="1200" b="0" dirty="0">
              <a:solidFill>
                <a:schemeClr val="bg2">
                  <a:lumMod val="75000"/>
                </a:schemeClr>
              </a:solidFill>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r>
              <a:rPr lang="en-US" sz="1200" b="1" dirty="0">
                <a:solidFill>
                  <a:schemeClr val="bg2">
                    <a:lumMod val="75000"/>
                  </a:schemeClr>
                </a:solidFill>
              </a:rPr>
              <a:t>Council will complete its Integrated Transport Strategy in 2025/26, and has included the following indictor in the Council </a:t>
            </a:r>
            <a:r>
              <a:rPr lang="en-US" sz="1200" b="1" kern="1200" dirty="0">
                <a:solidFill>
                  <a:schemeClr val="bg2">
                    <a:lumMod val="75000"/>
                  </a:schemeClr>
                </a:solidFill>
                <a:latin typeface="+mn-lt"/>
                <a:ea typeface="+mn-ea"/>
                <a:cs typeface="+mn-cs"/>
              </a:rPr>
              <a:t>Plan (</a:t>
            </a:r>
            <a:r>
              <a:rPr lang="en-AU" sz="1200" b="1" kern="1200" dirty="0">
                <a:solidFill>
                  <a:schemeClr val="bg2">
                    <a:lumMod val="75000"/>
                  </a:schemeClr>
                </a:solidFill>
                <a:latin typeface="+mn-lt"/>
                <a:ea typeface="+mn-ea"/>
                <a:cs typeface="+mn-cs"/>
              </a:rPr>
              <a:t>100% of actions achieved in the Integrated Transport Strategy per adopted timelines)</a:t>
            </a:r>
            <a:endParaRPr lang="en-US" sz="1200" b="1" kern="1200" dirty="0">
              <a:solidFill>
                <a:schemeClr val="bg2">
                  <a:lumMod val="75000"/>
                </a:schemeClr>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i="0" u="none" strike="noStrike" kern="1200" dirty="0">
              <a:solidFill>
                <a:schemeClr val="bg2">
                  <a:lumMod val="75000"/>
                </a:schemeClr>
              </a:solidFill>
              <a:effectLst/>
              <a:latin typeface="+mn-lt"/>
              <a:ea typeface="+mn-ea"/>
              <a:cs typeface="+mn-cs"/>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1" i="0" u="none" strike="noStrike" kern="1200" dirty="0">
                <a:solidFill>
                  <a:schemeClr val="bg2">
                    <a:lumMod val="75000"/>
                  </a:schemeClr>
                </a:solidFill>
                <a:effectLst/>
                <a:latin typeface="+mn-lt"/>
                <a:ea typeface="+mn-ea"/>
                <a:cs typeface="+mn-cs"/>
              </a:rPr>
              <a:t>3. Belonging and social connection - building social inclusion, sense of belonging through local festivals, knowing neighbours, welcoming new residents</a:t>
            </a: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Domain: Hepburn Life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Outcome: Outcome 2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AU" sz="1200" b="0" dirty="0">
                <a:solidFill>
                  <a:schemeClr val="bg2">
                    <a:lumMod val="75000"/>
                  </a:schemeClr>
                </a:solidFill>
              </a:rPr>
              <a:t>Strategy: 1, 2 &amp; 3</a:t>
            </a: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n>
                  <a:noFill/>
                </a:ln>
                <a:solidFill>
                  <a:srgbClr val="3C8C93"/>
                </a:solidFill>
              </a:rPr>
              <a:t>How we have responded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solidFill>
                  <a:schemeClr val="bg2">
                    <a:lumMod val="75000"/>
                  </a:schemeClr>
                </a:solidFill>
              </a:rPr>
              <a:t>Improving mental wellbeing is a priority area selected through our Municipal Public Health and Wellbeing Plan (incorporated into Council Plan)</a:t>
            </a: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dirty="0">
              <a:solidFill>
                <a:schemeClr val="bg2">
                  <a:lumMod val="75000"/>
                </a:schemeClr>
              </a:solidFill>
            </a:endParaRPr>
          </a:p>
          <a:p>
            <a:endParaRPr lang="en-AU" dirty="0"/>
          </a:p>
        </p:txBody>
      </p:sp>
      <p:sp>
        <p:nvSpPr>
          <p:cNvPr id="4" name="Date Placeholder 3"/>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p:cNvSpPr>
            <a:spLocks noGrp="1"/>
          </p:cNvSpPr>
          <p:nvPr>
            <p:ph type="sldNum" sz="quarter" idx="5"/>
          </p:nvPr>
        </p:nvSpPr>
        <p:spPr/>
        <p:txBody>
          <a:bodyPr/>
          <a:lstStyle/>
          <a:p>
            <a:pPr>
              <a:defRPr/>
            </a:pPr>
            <a:fld id="{7720267D-A540-43AE-AD5D-A056611014C8}" type="slidenum">
              <a:rPr lang="en-AU" smtClean="0"/>
              <a:pPr>
                <a:defRPr/>
              </a:pPr>
              <a:t>3</a:t>
            </a:fld>
            <a:endParaRPr lang="en-AU"/>
          </a:p>
        </p:txBody>
      </p:sp>
    </p:spTree>
    <p:extLst>
      <p:ext uri="{BB962C8B-B14F-4D97-AF65-F5344CB8AC3E}">
        <p14:creationId xmlns:p14="http://schemas.microsoft.com/office/powerpoint/2010/main" val="2563337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055AA-47E5-74F6-0A31-B52A9826E4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1C542A-A7DD-73C3-8386-1BB9089B4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9A1288-51E4-C0C3-69D2-E8DCEF8B093F}"/>
              </a:ext>
            </a:extLst>
          </p:cNvPr>
          <p:cNvSpPr>
            <a:spLocks noGrp="1"/>
          </p:cNvSpPr>
          <p:nvPr>
            <p:ph type="body" idx="1"/>
          </p:nvPr>
        </p:nvSpPr>
        <p:spPr/>
        <p:txBody>
          <a:bodyPr/>
          <a:lstStyle/>
          <a:p>
            <a:r>
              <a:rPr lang="en-US" sz="1200" dirty="0"/>
              <a:t>Community feedback and alignment with the Draft Council Plan – Service Groupings &amp; Delivery</a:t>
            </a:r>
          </a:p>
          <a:p>
            <a:endParaRPr lang="en-US" sz="1200" dirty="0"/>
          </a:p>
          <a:p>
            <a:pPr marL="0" indent="0" algn="l" rtl="0" eaLnBrk="1" fontAlgn="t" latinLnBrk="0" hangingPunct="1">
              <a:buNone/>
            </a:pPr>
            <a:r>
              <a:rPr lang="en-US" sz="1800" b="1" i="0" u="none" strike="noStrike" kern="1200" dirty="0">
                <a:solidFill>
                  <a:srgbClr val="606060"/>
                </a:solidFill>
                <a:effectLst/>
                <a:latin typeface="Arial" panose="020B0604020202020204" pitchFamily="34" charset="0"/>
              </a:rPr>
              <a:t>Community Survey</a:t>
            </a:r>
            <a:endParaRPr lang="en-AU" sz="1800" b="0" i="0" u="none" strike="noStrike" dirty="0">
              <a:effectLst/>
              <a:latin typeface="Arial" panose="020B0604020202020204" pitchFamily="34" charset="0"/>
            </a:endParaRPr>
          </a:p>
          <a:p>
            <a:pPr marL="347472" indent="-347472"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347472" indent="-347472" algn="l" rtl="0" eaLnBrk="1" fontAlgn="t" latinLnBrk="0" hangingPunct="1">
              <a:buNone/>
            </a:pPr>
            <a:r>
              <a:rPr lang="en-US" sz="1800" b="1" i="0" u="none" strike="noStrike" kern="1200" dirty="0">
                <a:solidFill>
                  <a:srgbClr val="606060"/>
                </a:solidFill>
                <a:effectLst/>
                <a:latin typeface="Arial" panose="020B0604020202020204" pitchFamily="34" charset="0"/>
              </a:rPr>
              <a:t>1. Provision of services for older people</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1, 2 &amp; 4 </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Municipal Public Health and Wellbeing priority: </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Improving Mental Wellbeing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Municipal Public Health and Wellbeing priority: Improving Active Living </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Life</a:t>
            </a: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2 &amp;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Structure Plans Objective: Housing</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Structure Plans Objective: Movement and access</a:t>
            </a: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How we have responded</a:t>
            </a:r>
          </a:p>
          <a:p>
            <a:pPr marL="171450" lvl="0" indent="-171450">
              <a:buFont typeface="Arial" panose="020B0604020202020204" pitchFamily="34" charset="0"/>
              <a:buChar char="•"/>
            </a:pPr>
            <a:r>
              <a:rPr lang="en-US" sz="1800" b="1" kern="1200" dirty="0">
                <a:solidFill>
                  <a:schemeClr val="bg2">
                    <a:lumMod val="75000"/>
                  </a:schemeClr>
                </a:solidFill>
                <a:effectLst/>
                <a:latin typeface="+mn-lt"/>
                <a:ea typeface="+mn-ea"/>
                <a:cs typeface="+mn-cs"/>
              </a:rPr>
              <a:t>Through the Municipal Public Health and Wellbeing priority: </a:t>
            </a:r>
          </a:p>
          <a:p>
            <a:pPr lvl="0"/>
            <a:r>
              <a:rPr lang="en-US" sz="1800" b="1" kern="1200" dirty="0">
                <a:solidFill>
                  <a:schemeClr val="bg2">
                    <a:lumMod val="75000"/>
                  </a:schemeClr>
                </a:solidFill>
                <a:effectLst/>
                <a:latin typeface="+mn-lt"/>
                <a:ea typeface="+mn-ea"/>
                <a:cs typeface="+mn-cs"/>
              </a:rPr>
              <a:t>1. Improving Mental Wellbeing &amp; Municipal Public Health and Wellbeing priority: 2.Improving Active Living we will support the ongoing wellbeing of older people in the community.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Future Hepburn Structure Plans Objective: Housing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Future Hepburn Structure Plans Objective: Movement and access.</a:t>
            </a:r>
            <a:endParaRPr lang="en-AU" sz="1800"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ct val="30000"/>
              </a:spcBef>
              <a:spcAft>
                <a:spcPct val="0"/>
              </a:spcAft>
              <a:buClrTx/>
              <a:buSzTx/>
              <a:buFontTx/>
              <a:buNone/>
              <a:tabLst/>
              <a:defRPr/>
            </a:pPr>
            <a:r>
              <a:rPr lang="en-US" sz="1800" b="1" kern="1200" dirty="0">
                <a:solidFill>
                  <a:schemeClr val="bg2">
                    <a:lumMod val="75000"/>
                  </a:schemeClr>
                </a:solidFill>
                <a:effectLst/>
                <a:latin typeface="+mn-lt"/>
                <a:ea typeface="+mn-ea"/>
                <a:cs typeface="+mn-cs"/>
              </a:rPr>
              <a:t>Council continues to fund resources to assist in the implementation of its Positive Aging Strategy. </a:t>
            </a:r>
            <a:endParaRPr lang="en-AU" sz="1800" kern="1200" dirty="0">
              <a:solidFill>
                <a:schemeClr val="bg2">
                  <a:lumMod val="75000"/>
                </a:schemeClr>
              </a:solidFill>
              <a:effectLst/>
              <a:latin typeface="+mn-lt"/>
              <a:ea typeface="+mn-ea"/>
              <a:cs typeface="+mn-cs"/>
            </a:endParaRPr>
          </a:p>
          <a:p>
            <a:pPr marL="0" marR="0" indent="0" algn="l" rtl="0" eaLnBrk="1" fontAlgn="auto" latinLnBrk="0" hangingPunct="1">
              <a:buNone/>
            </a:pPr>
            <a:endParaRPr lang="en-AU" sz="1800" b="0" i="0" u="none" strike="noStrike" dirty="0">
              <a:effectLst/>
              <a:latin typeface="Arial" panose="020B0604020202020204" pitchFamily="34" charset="0"/>
            </a:endParaRPr>
          </a:p>
          <a:p>
            <a:pPr marL="347472" indent="-347472"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347472" indent="-347472" algn="l" rtl="0" eaLnBrk="1" fontAlgn="t" latinLnBrk="0" hangingPunct="1">
              <a:buNone/>
            </a:pPr>
            <a:r>
              <a:rPr lang="en-US" sz="1800" b="1" i="0" u="none" strike="noStrike" kern="1200" dirty="0">
                <a:solidFill>
                  <a:srgbClr val="606060"/>
                </a:solidFill>
                <a:effectLst/>
                <a:latin typeface="Arial" panose="020B0604020202020204" pitchFamily="34" charset="0"/>
              </a:rPr>
              <a:t>2. Focus on community health and wellbeing through events and programs</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Municipal Public Health and Wellbeing priority: Improving Mental Wellbeing </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Life</a:t>
            </a: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347472" indent="-347472"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347472" marR="0" lvl="0" indent="-347472"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a:t>
            </a:r>
          </a:p>
          <a:p>
            <a:pPr marL="347472" marR="0" lvl="0" indent="-347472" algn="l" defTabSz="914400" rtl="0" eaLnBrk="1" fontAlgn="t" latinLnBrk="0" hangingPunct="1">
              <a:lnSpc>
                <a:spcPct val="100000"/>
              </a:lnSpc>
              <a:spcBef>
                <a:spcPct val="30000"/>
              </a:spcBef>
              <a:spcAft>
                <a:spcPct val="0"/>
              </a:spcAft>
              <a:buClrTx/>
              <a:buSzTx/>
              <a:buFontTx/>
              <a:buNone/>
              <a:tabLst/>
              <a:defRPr/>
            </a:pPr>
            <a:r>
              <a:rPr lang="en-US" sz="1800" b="1" kern="1200" dirty="0">
                <a:solidFill>
                  <a:schemeClr val="bg2">
                    <a:lumMod val="75000"/>
                  </a:schemeClr>
                </a:solidFill>
                <a:effectLst/>
                <a:latin typeface="+mn-lt"/>
                <a:ea typeface="+mn-ea"/>
                <a:cs typeface="+mn-cs"/>
              </a:rPr>
              <a:t>Working with community and partners to deliver programs and resources supporting our community’s health and wellbeing. </a:t>
            </a:r>
            <a:endParaRPr lang="en-US" sz="1800" b="1" i="0" u="none" strike="noStrike" kern="1200" dirty="0">
              <a:solidFill>
                <a:srgbClr val="606060"/>
              </a:solidFill>
              <a:effectLst/>
              <a:latin typeface="Arial" panose="020B0604020202020204" pitchFamily="34" charset="0"/>
            </a:endParaRPr>
          </a:p>
          <a:p>
            <a:pPr marL="347472" indent="-347472" algn="l" rtl="0" eaLnBrk="1" fontAlgn="t" latinLnBrk="0" hangingPunct="1">
              <a:buNone/>
            </a:pPr>
            <a:r>
              <a:rPr lang="en-US" sz="1800" b="1" i="0" u="none" strike="noStrike" kern="1200" dirty="0">
                <a:solidFill>
                  <a:srgbClr val="606060"/>
                </a:solidFill>
                <a:effectLst/>
                <a:latin typeface="Arial" panose="020B0604020202020204" pitchFamily="34" charset="0"/>
              </a:rPr>
              <a:t>3. Provision of youth services</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Municipal Public Health and Wellbeing priority: Improving Mental Wellbeing </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1&amp; 2</a:t>
            </a:r>
            <a:endParaRPr lang="en-AU" sz="1800" b="0" i="0" u="none" strike="noStrike" dirty="0">
              <a:effectLst/>
              <a:latin typeface="Arial" panose="020B0604020202020204" pitchFamily="34" charset="0"/>
            </a:endParaRPr>
          </a:p>
          <a:p>
            <a:pPr marL="0" indent="0" algn="l" rtl="0" eaLnBrk="1" fontAlgn="t" latinLnBrk="0" hangingPunct="1">
              <a:buNone/>
            </a:pPr>
            <a:endParaRPr lang="en-US" sz="1800" b="1" i="0" u="none" strike="noStrike" kern="1200" dirty="0">
              <a:solidFill>
                <a:srgbClr val="59595B"/>
              </a:solidFill>
              <a:effectLst/>
              <a:latin typeface="Arial" panose="020B0604020202020204" pitchFamily="34" charset="0"/>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a:t>
            </a:r>
          </a:p>
          <a:p>
            <a:pPr marL="0" marR="0" lvl="0" indent="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We will work with communities and partners to deliver and advocate for equitable, inclusive access to programs and resources that support wellbeing at all life stages. </a:t>
            </a:r>
          </a:p>
          <a:p>
            <a:pPr marL="0" marR="0" lvl="0" indent="0" algn="l" defTabSz="914400" rtl="0" eaLnBrk="1" fontAlgn="t" latinLnBrk="0" hangingPunct="1">
              <a:lnSpc>
                <a:spcPct val="100000"/>
              </a:lnSpc>
              <a:spcBef>
                <a:spcPct val="30000"/>
              </a:spcBef>
              <a:spcAft>
                <a:spcPct val="0"/>
              </a:spcAft>
              <a:buClrTx/>
              <a:buSzTx/>
              <a:buFontTx/>
              <a:buNone/>
              <a:tabLst/>
              <a:defRPr/>
            </a:pPr>
            <a:endParaRPr lang="en-AU" sz="1800" b="1" kern="1200" dirty="0">
              <a:solidFill>
                <a:schemeClr val="bg2">
                  <a:lumMod val="75000"/>
                </a:schemeClr>
              </a:solidFill>
              <a:effectLst/>
              <a:latin typeface="+mn-lt"/>
              <a:ea typeface="+mn-ea"/>
              <a:cs typeface="+mn-cs"/>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D</a:t>
            </a:r>
            <a:r>
              <a:rPr lang="en-US" sz="1800" b="1" i="0" u="none" strike="noStrike" kern="1200" dirty="0" err="1">
                <a:solidFill>
                  <a:srgbClr val="59595B"/>
                </a:solidFill>
                <a:effectLst/>
                <a:latin typeface="Arial" panose="020B0604020202020204" pitchFamily="34" charset="0"/>
              </a:rPr>
              <a:t>eliberative</a:t>
            </a:r>
            <a:r>
              <a:rPr lang="en-US" sz="1800" b="1" i="0" u="none" strike="noStrike" kern="1200" dirty="0">
                <a:solidFill>
                  <a:srgbClr val="59595B"/>
                </a:solidFill>
                <a:effectLst/>
                <a:latin typeface="Arial" panose="020B0604020202020204" pitchFamily="34" charset="0"/>
              </a:rPr>
              <a:t> Engagement Panel</a:t>
            </a:r>
            <a:endParaRPr lang="en-AU" sz="1800" b="0" i="0" u="none" strike="noStrike" dirty="0">
              <a:effectLst/>
              <a:latin typeface="Arial" panose="020B0604020202020204" pitchFamily="34" charset="0"/>
            </a:endParaRPr>
          </a:p>
          <a:p>
            <a:pPr marL="228600" indent="-228600" algn="l" rtl="0" eaLnBrk="1" fontAlgn="base" latinLnBrk="0" hangingPunct="1">
              <a:buNone/>
            </a:pPr>
            <a:endParaRPr lang="en-AU" sz="1800" b="1" i="0" u="none" strike="noStrike" kern="1200" dirty="0">
              <a:solidFill>
                <a:srgbClr val="606060"/>
              </a:solidFill>
              <a:effectLst/>
              <a:latin typeface="Arial" panose="020B0604020202020204" pitchFamily="34" charset="0"/>
            </a:endParaRPr>
          </a:p>
          <a:p>
            <a:pPr marL="228600" indent="-228600" algn="l" rtl="0" eaLnBrk="1" fontAlgn="base" latinLnBrk="0" hangingPunct="1">
              <a:buNone/>
            </a:pPr>
            <a:r>
              <a:rPr lang="en-AU" sz="1800" b="1" i="0" u="none" strike="noStrike" kern="1200" dirty="0">
                <a:solidFill>
                  <a:srgbClr val="606060"/>
                </a:solidFill>
                <a:effectLst/>
                <a:latin typeface="Arial" panose="020B0604020202020204" pitchFamily="34" charset="0"/>
              </a:rPr>
              <a:t>1. Empower the community</a:t>
            </a:r>
            <a:r>
              <a:rPr lang="en-US" sz="1800" b="1" i="0" u="none" strike="noStrike" kern="1200" dirty="0">
                <a:solidFill>
                  <a:srgbClr val="606060"/>
                </a:solidFill>
                <a:effectLst/>
                <a:latin typeface="Arial" panose="020B0604020202020204" pitchFamily="34" charset="0"/>
              </a:rPr>
              <a:t>​</a:t>
            </a:r>
            <a:endParaRPr lang="en-AU" sz="1800" b="0" i="0" u="none" strike="noStrike" dirty="0">
              <a:effectLst/>
              <a:latin typeface="Arial" panose="020B0604020202020204" pitchFamily="34" charset="0"/>
            </a:endParaRPr>
          </a:p>
          <a:p>
            <a:pPr marL="0" indent="0" algn="l" rtl="0" eaLnBrk="1" fontAlgn="base" latinLnBrk="0" hangingPunct="1">
              <a:buNone/>
            </a:pPr>
            <a:r>
              <a:rPr lang="en-AU" sz="1800" b="0" i="0" u="none" strike="noStrike" kern="1200" dirty="0">
                <a:solidFill>
                  <a:srgbClr val="606060"/>
                </a:solidFill>
                <a:effectLst/>
                <a:latin typeface="Arial" panose="020B0604020202020204" pitchFamily="34" charset="0"/>
              </a:rPr>
              <a:t>Increased support for community-led organisations</a:t>
            </a:r>
            <a:r>
              <a:rPr lang="en-US" sz="1800" b="0" i="0" u="none" strike="noStrike" kern="1200" dirty="0">
                <a:solidFill>
                  <a:srgbClr val="606060"/>
                </a:solidFill>
                <a:effectLst/>
                <a:latin typeface="Arial" panose="020B0604020202020204" pitchFamily="34" charset="0"/>
              </a:rPr>
              <a:t>​</a:t>
            </a:r>
            <a:endParaRPr lang="en-AU" sz="1800" b="0" i="0" u="none" strike="noStrike" dirty="0">
              <a:effectLst/>
              <a:latin typeface="Arial" panose="020B0604020202020204" pitchFamily="34" charset="0"/>
            </a:endParaRPr>
          </a:p>
          <a:p>
            <a:pPr marL="0" indent="0" algn="l" rtl="0" eaLnBrk="1" fontAlgn="base" latinLnBrk="0" hangingPunct="1">
              <a:buNone/>
            </a:pPr>
            <a:r>
              <a:rPr lang="en-AU" sz="1800" b="0" i="0" u="none" strike="noStrike" kern="1200" dirty="0">
                <a:solidFill>
                  <a:srgbClr val="606060"/>
                </a:solidFill>
                <a:effectLst/>
                <a:latin typeface="Arial" panose="020B0604020202020204" pitchFamily="34" charset="0"/>
              </a:rPr>
              <a:t>Support Council leveraging assets and partnerships to provide housing for different people. This supports businesses and community.</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2</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AU"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We are committed to working with communities and partners to deliver and advocate for equitable, inclusive access to programs and resources that support wellbeing. Municipal Public Health and Wellbeing priority: Improving Mental Wellbeing</a:t>
            </a:r>
            <a:r>
              <a:rPr lang="en-AU" sz="1800" kern="1200" dirty="0">
                <a:solidFill>
                  <a:schemeClr val="bg2">
                    <a:lumMod val="75000"/>
                  </a:schemeClr>
                </a:solidFill>
                <a:effectLst/>
                <a:latin typeface="+mn-lt"/>
                <a:ea typeface="+mn-ea"/>
                <a:cs typeface="+mn-cs"/>
              </a:rPr>
              <a:t>.</a:t>
            </a:r>
          </a:p>
          <a:p>
            <a:pPr marL="228600" indent="-228600" algn="l" rtl="0" eaLnBrk="1" fontAlgn="t" latinLnBrk="0" hangingPunct="1">
              <a:buNone/>
            </a:pPr>
            <a:endParaRPr lang="en-AU"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AU" sz="1800" b="1" i="0" u="none" strike="noStrike" kern="1200" dirty="0">
                <a:solidFill>
                  <a:srgbClr val="606060"/>
                </a:solidFill>
                <a:effectLst/>
                <a:latin typeface="Arial" panose="020B0604020202020204" pitchFamily="34" charset="0"/>
              </a:rPr>
              <a:t>2. Recommend Council reviews its role in providing services through a balanced lens of cost and impact.</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Working Together</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228600" marR="0" indent="-228600" algn="l" rtl="0" eaLnBrk="1" fontAlgn="auto" latinLnBrk="0" hangingPunct="1">
              <a:buNone/>
            </a:pPr>
            <a:endParaRPr lang="en-AU" sz="1800" b="1" i="0" u="none" strike="noStrike" kern="1200" dirty="0">
              <a:solidFill>
                <a:srgbClr val="606060"/>
              </a:solidFill>
              <a:effectLst/>
              <a:latin typeface="Arial" panose="020B0604020202020204" pitchFamily="34" charset="0"/>
            </a:endParaRPr>
          </a:p>
          <a:p>
            <a:pPr marL="228600" marR="0" lvl="0" indent="-228600" algn="l" defTabSz="914400" rtl="0" eaLnBrk="1" fontAlgn="auto"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a:t>
            </a:r>
          </a:p>
          <a:p>
            <a:pPr marL="228600" marR="0" lvl="0" indent="-228600" algn="l" defTabSz="914400" rtl="0" eaLnBrk="1" fontAlgn="auto"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We understand the importance of designing and delivering  services that are responsive to community needs and aligned with our budget. We will continue to aim to improve our operations using data, feedback and innovation to optimise service delivery models.</a:t>
            </a:r>
          </a:p>
          <a:p>
            <a:pPr marL="228600" marR="0" indent="-228600" algn="l" rtl="0" eaLnBrk="1" fontAlgn="auto" latinLnBrk="0" hangingPunct="1">
              <a:buNone/>
            </a:pPr>
            <a:endParaRPr lang="en-AU" sz="1800" b="1" i="0" u="none" strike="noStrike" kern="1200" dirty="0">
              <a:solidFill>
                <a:srgbClr val="606060"/>
              </a:solidFill>
              <a:effectLst/>
              <a:latin typeface="Arial" panose="020B0604020202020204" pitchFamily="34" charset="0"/>
            </a:endParaRPr>
          </a:p>
          <a:p>
            <a:pPr marL="228600" marR="0" indent="-228600" algn="l" rtl="0" eaLnBrk="1" fontAlgn="auto" latinLnBrk="0" hangingPunct="1">
              <a:buNone/>
            </a:pPr>
            <a:r>
              <a:rPr lang="en-AU" sz="1800" b="1" i="0" u="none" strike="noStrike" kern="1200" dirty="0">
                <a:solidFill>
                  <a:srgbClr val="606060"/>
                </a:solidFill>
                <a:effectLst/>
                <a:latin typeface="Arial" panose="020B0604020202020204" pitchFamily="34" charset="0"/>
              </a:rPr>
              <a:t>3. Open to partnering with others to deliver services. Preferencing community organisations, social entities over for profit organisations.</a:t>
            </a:r>
            <a:r>
              <a:rPr lang="en-US" sz="1800" b="0" i="0" u="none" strike="noStrike" kern="1200" dirty="0">
                <a:solidFill>
                  <a:srgbClr val="606060"/>
                </a:solidFill>
                <a:effectLst/>
                <a:latin typeface="Arial" panose="020B0604020202020204" pitchFamily="34" charset="0"/>
              </a:rPr>
              <a:t>​</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Working Together</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Strategy 1 &amp; 2</a:t>
            </a:r>
          </a:p>
          <a:p>
            <a:pPr marL="0" marR="0" indent="0" algn="l" rtl="0" eaLnBrk="1" fontAlgn="auto" latinLnBrk="0" hangingPunct="1"/>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auto"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a:t>
            </a:r>
          </a:p>
          <a:p>
            <a:pPr marL="0" marR="0" lvl="0" indent="0" algn="l" defTabSz="914400" rtl="0" eaLnBrk="1" fontAlgn="auto"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We will foster continuous improvement across Council operations by</a:t>
            </a:r>
            <a:r>
              <a:rPr lang="en-AU" sz="1800" kern="1200" baseline="0" dirty="0">
                <a:solidFill>
                  <a:schemeClr val="dk1"/>
                </a:solidFill>
                <a:effectLst/>
                <a:latin typeface="+mn-lt"/>
                <a:ea typeface="+mn-ea"/>
                <a:cs typeface="+mn-cs"/>
              </a:rPr>
              <a:t> </a:t>
            </a:r>
            <a:r>
              <a:rPr lang="en-AU" sz="1800" kern="1200" dirty="0">
                <a:solidFill>
                  <a:schemeClr val="dk1"/>
                </a:solidFill>
                <a:effectLst/>
                <a:latin typeface="+mn-lt"/>
                <a:ea typeface="+mn-ea"/>
                <a:cs typeface="+mn-cs"/>
              </a:rPr>
              <a:t>using data, feedback and innovation to optimise service delivery models, ensuring services align with the evolving needs of the community</a:t>
            </a:r>
            <a:r>
              <a:rPr lang="en-AU" sz="1800" b="1" kern="1200" dirty="0">
                <a:solidFill>
                  <a:schemeClr val="bg2">
                    <a:lumMod val="75000"/>
                  </a:schemeClr>
                </a:solidFill>
                <a:effectLst/>
                <a:latin typeface="+mn-lt"/>
                <a:ea typeface="+mn-ea"/>
                <a:cs typeface="+mn-cs"/>
              </a:rPr>
              <a:t>.</a:t>
            </a:r>
            <a:endParaRPr lang="en-AU" sz="1800" kern="1200" dirty="0">
              <a:solidFill>
                <a:schemeClr val="dk1"/>
              </a:solidFill>
              <a:effectLst/>
              <a:latin typeface="+mn-lt"/>
              <a:ea typeface="+mn-ea"/>
              <a:cs typeface="+mn-cs"/>
            </a:endParaRPr>
          </a:p>
          <a:p>
            <a:pPr marL="0" marR="0" indent="0" algn="l" rtl="0" eaLnBrk="1" fontAlgn="auto" latinLnBrk="0" hangingPunct="1"/>
            <a:endParaRPr lang="en-AU" sz="1800" b="0" i="0" u="none" strike="noStrike" dirty="0">
              <a:effectLst/>
              <a:latin typeface="Arial" panose="020B0604020202020204" pitchFamily="34" charset="0"/>
            </a:endParaRPr>
          </a:p>
        </p:txBody>
      </p:sp>
      <p:sp>
        <p:nvSpPr>
          <p:cNvPr id="4" name="Date Placeholder 3">
            <a:extLst>
              <a:ext uri="{FF2B5EF4-FFF2-40B4-BE49-F238E27FC236}">
                <a16:creationId xmlns:a16="http://schemas.microsoft.com/office/drawing/2014/main" id="{F505366A-0607-2C3F-EC82-7BD2F4B81E2E}"/>
              </a:ext>
            </a:extLst>
          </p:cNvPr>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a:extLst>
              <a:ext uri="{FF2B5EF4-FFF2-40B4-BE49-F238E27FC236}">
                <a16:creationId xmlns:a16="http://schemas.microsoft.com/office/drawing/2014/main" id="{D0D0F092-FC10-5DEA-6B93-42EA1C6E2561}"/>
              </a:ext>
            </a:extLst>
          </p:cNvPr>
          <p:cNvSpPr>
            <a:spLocks noGrp="1"/>
          </p:cNvSpPr>
          <p:nvPr>
            <p:ph type="sldNum" sz="quarter" idx="5"/>
          </p:nvPr>
        </p:nvSpPr>
        <p:spPr/>
        <p:txBody>
          <a:bodyPr/>
          <a:lstStyle/>
          <a:p>
            <a:pPr>
              <a:defRPr/>
            </a:pPr>
            <a:fld id="{7720267D-A540-43AE-AD5D-A056611014C8}" type="slidenum">
              <a:rPr lang="en-AU" smtClean="0"/>
              <a:pPr>
                <a:defRPr/>
              </a:pPr>
              <a:t>4</a:t>
            </a:fld>
            <a:endParaRPr lang="en-AU"/>
          </a:p>
        </p:txBody>
      </p:sp>
    </p:spTree>
    <p:extLst>
      <p:ext uri="{BB962C8B-B14F-4D97-AF65-F5344CB8AC3E}">
        <p14:creationId xmlns:p14="http://schemas.microsoft.com/office/powerpoint/2010/main" val="992389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7291D-A0D3-5989-33DC-55B850C6C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70033-A38E-40D8-776C-95ECF8E9E5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02A8EF-256B-22D0-0E51-EAD40656DCE3}"/>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600" dirty="0"/>
              <a:t>Your feedback and alignment with the Draft Council Plan – Assets &amp; Infrastructure</a:t>
            </a:r>
            <a:endParaRPr lang="en-AU" sz="8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800" b="1" dirty="0">
              <a:solidFill>
                <a:srgbClr val="59595B"/>
              </a:solidFill>
            </a:endParaRPr>
          </a:p>
          <a:p>
            <a:pPr marL="0" algn="l" rtl="0" eaLnBrk="1" fontAlgn="t" latinLnBrk="0" hangingPunct="1">
              <a:buNone/>
            </a:pPr>
            <a:r>
              <a:rPr lang="en-US" sz="1800" b="1" i="0" u="none" strike="noStrike" kern="1200" dirty="0">
                <a:ln>
                  <a:noFill/>
                </a:ln>
                <a:solidFill>
                  <a:srgbClr val="3C8C93"/>
                </a:solidFill>
                <a:effectLst/>
                <a:latin typeface="Arial" panose="020B0604020202020204" pitchFamily="34" charset="0"/>
              </a:rPr>
              <a:t>Priority Services and Council Delivery</a:t>
            </a:r>
            <a:endParaRPr lang="en-AU" sz="1800" b="0" i="0" u="none" strike="noStrike" dirty="0">
              <a:effectLst/>
              <a:latin typeface="Arial" panose="020B0604020202020204" pitchFamily="34" charset="0"/>
            </a:endParaRPr>
          </a:p>
          <a:p>
            <a:pPr marL="0" algn="l" rtl="0" eaLnBrk="1" fontAlgn="t" latinLnBrk="0" hangingPunct="1">
              <a:buNone/>
            </a:pPr>
            <a:endParaRPr lang="en-AU" sz="1800" b="0" i="0" u="none" strike="noStrike" dirty="0">
              <a:effectLst/>
              <a:latin typeface="Arial" panose="020B0604020202020204" pitchFamily="34" charset="0"/>
            </a:endParaRPr>
          </a:p>
          <a:p>
            <a:pPr marL="0" indent="0" algn="l" rtl="0" eaLnBrk="1" fontAlgn="t" latinLnBrk="0" hangingPunct="1">
              <a:buNone/>
            </a:pPr>
            <a:r>
              <a:rPr lang="en-US" sz="1800" b="1" i="0" u="none" strike="noStrike" kern="1200" dirty="0">
                <a:solidFill>
                  <a:srgbClr val="606060"/>
                </a:solidFill>
                <a:effectLst/>
                <a:latin typeface="Arial" panose="020B0604020202020204" pitchFamily="34" charset="0"/>
              </a:rPr>
              <a:t>Community Survey</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1. Sealed Roads</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Structure Plans Objective: Movement and access</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auto"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Long-term planning can be found in our Asset Plan 2025-2034</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Our asset portfolio including the health of our assets can be found in our Asset Plan 2025-2034</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dirty="0">
                <a:ln>
                  <a:noFill/>
                </a:ln>
                <a:solidFill>
                  <a:srgbClr val="3C8C93"/>
                </a:solidFill>
              </a:rPr>
              <a:t>How we have responded:</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dirty="0">
                <a:solidFill>
                  <a:schemeClr val="bg2">
                    <a:lumMod val="75000"/>
                  </a:schemeClr>
                </a:solidFill>
              </a:rPr>
              <a:t>The maintenance of our sealed roads is detailed in our </a:t>
            </a:r>
            <a:r>
              <a:rPr lang="en-US" sz="1800" b="1" kern="1200" dirty="0">
                <a:solidFill>
                  <a:schemeClr val="bg2">
                    <a:lumMod val="75000"/>
                  </a:schemeClr>
                </a:solidFill>
                <a:effectLst/>
                <a:latin typeface="+mn-lt"/>
                <a:ea typeface="+mn-ea"/>
                <a:cs typeface="+mn-cs"/>
              </a:rPr>
              <a:t>Asset Plan 2025-2034 along with Future Hepburn Structure Plans Objective: Movement and access</a:t>
            </a:r>
            <a:endParaRPr lang="en-AU" sz="1800" kern="1200" dirty="0">
              <a:solidFill>
                <a:schemeClr val="bg2">
                  <a:lumMod val="75000"/>
                </a:schemeClr>
              </a:solidFill>
              <a:effectLst/>
              <a:latin typeface="+mn-lt"/>
              <a:ea typeface="+mn-ea"/>
              <a:cs typeface="+mn-cs"/>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kern="1200" dirty="0">
                <a:solidFill>
                  <a:schemeClr val="bg2">
                    <a:lumMod val="75000"/>
                  </a:schemeClr>
                </a:solidFill>
                <a:effectLst/>
                <a:latin typeface="+mn-lt"/>
                <a:ea typeface="+mn-ea"/>
                <a:cs typeface="+mn-cs"/>
              </a:rPr>
              <a:t>Significant investment into road funding is included across the Financial Plan, Budget and Asset Plan.</a:t>
            </a:r>
            <a:endParaRPr lang="en-AU" sz="1800" kern="1200" dirty="0">
              <a:solidFill>
                <a:schemeClr val="bg2">
                  <a:lumMod val="75000"/>
                </a:schemeClr>
              </a:solidFill>
              <a:effectLst/>
              <a:latin typeface="+mn-lt"/>
              <a:ea typeface="+mn-ea"/>
              <a:cs typeface="+mn-cs"/>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2. Passive Parks such as botanical gardens</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4</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 2 &amp; 3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Asset Plan 2025-2034</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dirty="0">
                <a:ln>
                  <a:noFill/>
                </a:ln>
                <a:solidFill>
                  <a:srgbClr val="3C8C93"/>
                </a:solidFill>
              </a:rPr>
              <a:t>How we have responded</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i="0" kern="1200" dirty="0">
                <a:solidFill>
                  <a:schemeClr val="bg2">
                    <a:lumMod val="75000"/>
                  </a:schemeClr>
                </a:solidFill>
                <a:effectLst/>
                <a:latin typeface="+mn-lt"/>
                <a:ea typeface="+mn-ea"/>
                <a:cs typeface="+mn-cs"/>
              </a:rPr>
              <a:t>Maintaining our public spaces, gardens and recreational areas are a priority area under both Hepburn Life and Future Hepburn and are also aligned with the Asset Plan 2025-2034.</a:t>
            </a:r>
            <a:endParaRPr lang="en-AU" sz="1800" b="1" i="0" kern="1200" dirty="0">
              <a:solidFill>
                <a:schemeClr val="bg2">
                  <a:lumMod val="75000"/>
                </a:schemeClr>
              </a:solidFill>
              <a:effectLst/>
              <a:latin typeface="+mn-lt"/>
              <a:ea typeface="+mn-ea"/>
              <a:cs typeface="+mn-cs"/>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3. Footpaths</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Structure Plans Objective: Urban design</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 &amp;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Objective: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Community and cultural infrastructure</a:t>
            </a: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auto"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How we have responded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800" b="1" kern="1200" dirty="0">
                <a:solidFill>
                  <a:schemeClr val="bg2">
                    <a:lumMod val="75000"/>
                  </a:schemeClr>
                </a:solidFill>
                <a:effectLst/>
                <a:latin typeface="+mn-lt"/>
                <a:ea typeface="+mn-ea"/>
                <a:cs typeface="+mn-cs"/>
              </a:rPr>
              <a:t>Facilitating diverse, safe, and accessible public and active transport and movement options that support connection within towns and to surrounding areas for all ages and abilities is supported in Future Hepburn.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dirty="0">
                <a:solidFill>
                  <a:schemeClr val="bg2">
                    <a:lumMod val="75000"/>
                  </a:schemeClr>
                </a:solidFill>
              </a:rPr>
              <a:t>Council will complete its Integrated Transport Strategy in 2025/26</a:t>
            </a:r>
            <a:endParaRPr lang="en-US" sz="1800" b="1" kern="1200" dirty="0">
              <a:solidFill>
                <a:schemeClr val="bg2">
                  <a:lumMod val="75000"/>
                </a:schemeClr>
              </a:solidFill>
              <a:effectLst/>
              <a:latin typeface="+mn-lt"/>
              <a:ea typeface="+mn-ea"/>
              <a:cs typeface="+mn-cs"/>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indent="0" algn="l" rtl="0" eaLnBrk="1" fontAlgn="t" latinLnBrk="0" hangingPunct="1">
              <a:buNone/>
            </a:pPr>
            <a:r>
              <a:rPr lang="en-US" sz="1800" b="1" i="0" u="none" strike="noStrike" kern="1200" dirty="0">
                <a:solidFill>
                  <a:srgbClr val="59595B"/>
                </a:solidFill>
                <a:effectLst/>
                <a:latin typeface="Arial" panose="020B0604020202020204" pitchFamily="34" charset="0"/>
              </a:rPr>
              <a:t>Deliberative Engagement Panel</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1. Drainage - </a:t>
            </a:r>
            <a:r>
              <a:rPr lang="en-AU" sz="1800" b="0" i="0" u="none" strike="noStrike" kern="1200" dirty="0">
                <a:solidFill>
                  <a:srgbClr val="000000"/>
                </a:solidFill>
                <a:effectLst/>
                <a:latin typeface="Arial" panose="020B0604020202020204" pitchFamily="34" charset="0"/>
              </a:rPr>
              <a:t>Drainage is a large issue for Hepburn Shire, with very destructive floods in November 2010, Jan and Feb 2011 and 2022. </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1,2 &amp;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Asset Plan 2025-2034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Objective: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Community and cultural infrastructure</a:t>
            </a:r>
            <a:endParaRPr lang="en-AU" sz="1800" b="0" i="0" u="none" strike="noStrike" dirty="0">
              <a:effectLst/>
              <a:latin typeface="Arial" panose="020B0604020202020204" pitchFamily="34" charset="0"/>
            </a:endParaRPr>
          </a:p>
          <a:p>
            <a:pPr marL="228600" marR="0" indent="-22860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auto"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How we have responded</a:t>
            </a:r>
          </a:p>
          <a:p>
            <a:pPr marL="228600" marR="0" lvl="0" indent="-228600" algn="l" defTabSz="914400" rtl="0" eaLnBrk="1" fontAlgn="auto" latinLnBrk="0" hangingPunct="1">
              <a:lnSpc>
                <a:spcPct val="100000"/>
              </a:lnSpc>
              <a:spcBef>
                <a:spcPct val="30000"/>
              </a:spcBef>
              <a:spcAft>
                <a:spcPct val="0"/>
              </a:spcAft>
              <a:buClrTx/>
              <a:buSzTx/>
              <a:buFontTx/>
              <a:buNone/>
              <a:tabLst/>
              <a:defRPr/>
            </a:pPr>
            <a:r>
              <a:rPr lang="en-US" sz="1800" b="1" kern="1200" dirty="0">
                <a:solidFill>
                  <a:schemeClr val="bg2">
                    <a:lumMod val="75000"/>
                  </a:schemeClr>
                </a:solidFill>
                <a:effectLst/>
                <a:latin typeface="+mn-lt"/>
                <a:ea typeface="+mn-ea"/>
                <a:cs typeface="+mn-cs"/>
              </a:rPr>
              <a:t>Drainage is a priority in the Asset Plan 2025-2034</a:t>
            </a:r>
            <a:endParaRPr lang="en-US" sz="1800" b="1" i="0" u="none" strike="noStrike" kern="1200" dirty="0">
              <a:solidFill>
                <a:srgbClr val="606060"/>
              </a:solidFill>
              <a:effectLst/>
              <a:latin typeface="Arial" panose="020B0604020202020204" pitchFamily="34" charset="0"/>
            </a:endParaRPr>
          </a:p>
          <a:p>
            <a:pPr marL="228600" marR="0" indent="-22860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228600" marR="0" indent="-228600" algn="l" rtl="0" eaLnBrk="1" fontAlgn="auto" latinLnBrk="0" hangingPunct="1">
              <a:buNone/>
            </a:pPr>
            <a:r>
              <a:rPr lang="en-US" sz="1800" b="1" i="0" u="none" strike="noStrike" kern="1200" dirty="0">
                <a:solidFill>
                  <a:srgbClr val="606060"/>
                </a:solidFill>
                <a:effectLst/>
                <a:latin typeface="Arial" panose="020B0604020202020204" pitchFamily="34" charset="0"/>
              </a:rPr>
              <a:t>2. Trees in Creeks - </a:t>
            </a:r>
            <a:r>
              <a:rPr lang="en-AU" sz="1800" b="0" i="0" u="none" strike="noStrike" kern="1200" dirty="0">
                <a:solidFill>
                  <a:srgbClr val="000000"/>
                </a:solidFill>
                <a:effectLst/>
                <a:latin typeface="Arial" panose="020B0604020202020204" pitchFamily="34" charset="0"/>
              </a:rPr>
              <a:t>Trees in the creeks and tributaries are an issue with flooding</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Life</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a:t>
            </a: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auto"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How we have responded</a:t>
            </a:r>
          </a:p>
          <a:p>
            <a:pPr marL="0" marR="0" lvl="0" indent="0" algn="l" defTabSz="914400" rtl="0" eaLnBrk="1" fontAlgn="auto"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It is a priority of Hepburn Life to enhance community preparedness and resilience for changing conditions through community partnerships, education, support and advocacy.</a:t>
            </a:r>
          </a:p>
          <a:p>
            <a:pPr marL="0" marR="0" indent="0" algn="l" rtl="0" eaLnBrk="1" fontAlgn="auto" latinLnBrk="0" hangingPunct="1">
              <a:buNone/>
            </a:pP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3. Shire has not replaced any canopy trees to improve diversity of the Shire and provide shady streets.</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1,2 &amp;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Asset Plan 2025-2034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Objective:</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Community and cultural infrastructure</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How we have responded</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kern="1200" dirty="0">
                <a:solidFill>
                  <a:schemeClr val="bg2">
                    <a:lumMod val="75000"/>
                  </a:schemeClr>
                </a:solidFill>
                <a:effectLst/>
                <a:latin typeface="+mn-lt"/>
                <a:ea typeface="+mn-ea"/>
                <a:cs typeface="+mn-cs"/>
              </a:rPr>
              <a:t>The Asset Plan 2025-2034 &amp; Future Hepburn Outcome 2 &amp;  Future Hepburn Objective: Community and cultural infrastructure </a:t>
            </a:r>
            <a:r>
              <a:rPr lang="en-AU" sz="1800" b="1" kern="1200" dirty="0">
                <a:solidFill>
                  <a:schemeClr val="bg2">
                    <a:lumMod val="75000"/>
                  </a:schemeClr>
                </a:solidFill>
                <a:effectLst/>
                <a:latin typeface="+mn-lt"/>
                <a:ea typeface="+mn-ea"/>
                <a:cs typeface="+mn-cs"/>
              </a:rPr>
              <a:t>Provide inclusive, adaptable community infrastructure that strengthens local connections, adapts to changing climates.</a:t>
            </a:r>
          </a:p>
          <a:p>
            <a:pPr marL="228600" marR="0" lvl="0" indent="-228600" algn="l" defTabSz="914400" rtl="0" eaLnBrk="1" fontAlgn="t" latinLnBrk="0" hangingPunct="1">
              <a:lnSpc>
                <a:spcPct val="100000"/>
              </a:lnSpc>
              <a:spcBef>
                <a:spcPct val="30000"/>
              </a:spcBef>
              <a:spcAft>
                <a:spcPct val="0"/>
              </a:spcAft>
              <a:buClrTx/>
              <a:buSzTx/>
              <a:buFontTx/>
              <a:buNone/>
              <a:tabLst/>
              <a:defRPr/>
            </a:pPr>
            <a:endParaRPr lang="en-AU" sz="1800" b="1" kern="1200" dirty="0">
              <a:solidFill>
                <a:schemeClr val="bg2">
                  <a:lumMod val="75000"/>
                </a:schemeClr>
              </a:solidFill>
              <a:effectLst/>
              <a:latin typeface="+mn-lt"/>
              <a:ea typeface="+mn-ea"/>
              <a:cs typeface="+mn-cs"/>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4. Buildings Maintained</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Strategies 1,2,3 &amp; 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Asset Plan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Long-Term Financial Plan</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Budget 2025-2026</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How we have responded</a:t>
            </a:r>
          </a:p>
          <a:p>
            <a:pPr marL="0" marR="0" lvl="0" indent="0" algn="l" defTabSz="914400" rtl="0" eaLnBrk="1" fontAlgn="t" latinLnBrk="0" hangingPunct="1">
              <a:lnSpc>
                <a:spcPct val="100000"/>
              </a:lnSpc>
              <a:spcBef>
                <a:spcPct val="30000"/>
              </a:spcBef>
              <a:spcAft>
                <a:spcPct val="0"/>
              </a:spcAft>
              <a:buClrTx/>
              <a:buSzTx/>
              <a:buFontTx/>
              <a:buNone/>
              <a:tabLst/>
              <a:defRPr/>
            </a:pPr>
            <a:endParaRPr lang="en-AU" sz="1800" b="1" kern="1200" dirty="0">
              <a:solidFill>
                <a:schemeClr val="bg2">
                  <a:lumMod val="75000"/>
                </a:schemeClr>
              </a:solidFill>
              <a:effectLst/>
              <a:latin typeface="+mn-lt"/>
              <a:ea typeface="+mn-ea"/>
              <a:cs typeface="+mn-cs"/>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US" sz="1800" b="1" i="0" kern="1200" dirty="0">
                <a:solidFill>
                  <a:schemeClr val="bg2">
                    <a:lumMod val="75000"/>
                  </a:schemeClr>
                </a:solidFill>
                <a:effectLst/>
                <a:latin typeface="+mn-lt"/>
                <a:ea typeface="+mn-ea"/>
                <a:cs typeface="+mn-cs"/>
              </a:rPr>
              <a:t>Future Hepburn, the Asset Plan 2025-2034, the Long-Term Financial Plan &amp; Budget 2025-2025 all </a:t>
            </a:r>
            <a:r>
              <a:rPr lang="en-US" sz="1800" b="1" i="0" kern="1200" dirty="0" err="1">
                <a:solidFill>
                  <a:schemeClr val="bg2">
                    <a:lumMod val="75000"/>
                  </a:schemeClr>
                </a:solidFill>
                <a:effectLst/>
                <a:latin typeface="+mn-lt"/>
                <a:ea typeface="+mn-ea"/>
                <a:cs typeface="+mn-cs"/>
              </a:rPr>
              <a:t>prioritise</a:t>
            </a:r>
            <a:r>
              <a:rPr lang="en-US" sz="1800" b="1" i="0" kern="1200" dirty="0">
                <a:solidFill>
                  <a:schemeClr val="bg2">
                    <a:lumMod val="75000"/>
                  </a:schemeClr>
                </a:solidFill>
                <a:effectLst/>
                <a:latin typeface="+mn-lt"/>
                <a:ea typeface="+mn-ea"/>
                <a:cs typeface="+mn-cs"/>
              </a:rPr>
              <a:t> and detail recommendations for the ongoing review of Council buildings.</a:t>
            </a:r>
            <a:endParaRPr lang="en-AU" sz="1800" b="1" i="0" kern="1200" dirty="0">
              <a:solidFill>
                <a:schemeClr val="bg2">
                  <a:lumMod val="75000"/>
                </a:schemeClr>
              </a:solidFill>
              <a:effectLst/>
              <a:latin typeface="+mn-lt"/>
              <a:ea typeface="+mn-ea"/>
              <a:cs typeface="+mn-cs"/>
            </a:endParaRPr>
          </a:p>
          <a:p>
            <a:pPr marL="0" marR="0" lvl="0" indent="0" algn="l" defTabSz="914400" rtl="0" eaLnBrk="1" fontAlgn="t" latinLnBrk="0" hangingPunct="1">
              <a:lnSpc>
                <a:spcPct val="100000"/>
              </a:lnSpc>
              <a:spcBef>
                <a:spcPct val="30000"/>
              </a:spcBef>
              <a:spcAft>
                <a:spcPct val="0"/>
              </a:spcAft>
              <a:buClrTx/>
              <a:buSzTx/>
              <a:buFontTx/>
              <a:buNone/>
              <a:tabLst/>
              <a:defRPr/>
            </a:pPr>
            <a:endParaRPr lang="en-AU" sz="1800" b="1" kern="1200" dirty="0">
              <a:solidFill>
                <a:schemeClr val="bg2">
                  <a:lumMod val="75000"/>
                </a:schemeClr>
              </a:solidFill>
              <a:effectLst/>
              <a:latin typeface="+mn-lt"/>
              <a:ea typeface="+mn-ea"/>
              <a:cs typeface="+mn-cs"/>
            </a:endParaRPr>
          </a:p>
          <a:p>
            <a:pPr marL="0" indent="0" algn="l" rtl="0" eaLnBrk="1" fontAlgn="t" latinLnBrk="0" hangingPunct="1">
              <a:buNone/>
            </a:pPr>
            <a:endParaRPr lang="en-US" sz="1800" b="1" i="0" u="none" strike="noStrike" kern="1200" dirty="0">
              <a:solidFill>
                <a:srgbClr val="59595B"/>
              </a:solidFill>
              <a:effectLst/>
              <a:latin typeface="Arial" panose="020B0604020202020204" pitchFamily="34" charset="0"/>
            </a:endParaRPr>
          </a:p>
        </p:txBody>
      </p:sp>
      <p:sp>
        <p:nvSpPr>
          <p:cNvPr id="4" name="Date Placeholder 3">
            <a:extLst>
              <a:ext uri="{FF2B5EF4-FFF2-40B4-BE49-F238E27FC236}">
                <a16:creationId xmlns:a16="http://schemas.microsoft.com/office/drawing/2014/main" id="{E26A9158-0E5A-E60F-560C-B35B93B17D19}"/>
              </a:ext>
            </a:extLst>
          </p:cNvPr>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a:extLst>
              <a:ext uri="{FF2B5EF4-FFF2-40B4-BE49-F238E27FC236}">
                <a16:creationId xmlns:a16="http://schemas.microsoft.com/office/drawing/2014/main" id="{1DA46DAF-BEF0-D919-019B-F9FEDF8F284A}"/>
              </a:ext>
            </a:extLst>
          </p:cNvPr>
          <p:cNvSpPr>
            <a:spLocks noGrp="1"/>
          </p:cNvSpPr>
          <p:nvPr>
            <p:ph type="sldNum" sz="quarter" idx="5"/>
          </p:nvPr>
        </p:nvSpPr>
        <p:spPr/>
        <p:txBody>
          <a:bodyPr/>
          <a:lstStyle/>
          <a:p>
            <a:pPr>
              <a:defRPr/>
            </a:pPr>
            <a:fld id="{7720267D-A540-43AE-AD5D-A056611014C8}" type="slidenum">
              <a:rPr lang="en-AU" smtClean="0"/>
              <a:pPr>
                <a:defRPr/>
              </a:pPr>
              <a:t>5</a:t>
            </a:fld>
            <a:endParaRPr lang="en-AU"/>
          </a:p>
        </p:txBody>
      </p:sp>
    </p:spTree>
    <p:extLst>
      <p:ext uri="{BB962C8B-B14F-4D97-AF65-F5344CB8AC3E}">
        <p14:creationId xmlns:p14="http://schemas.microsoft.com/office/powerpoint/2010/main" val="671900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857FB-E8B6-A65D-4C09-B4BF49C03E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646C22-7FA9-68F0-8616-18563E01C1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214863-0C50-6220-2219-A0DFAD0D95EB}"/>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Your feedback, and alignment with the Draft Council Plan – Environment, Sustainability &amp; Waste </a:t>
            </a:r>
            <a:endParaRPr lang="en-AU" dirty="0"/>
          </a:p>
          <a:p>
            <a:pPr algn="l"/>
            <a:endParaRPr lang="en-US" sz="1200" dirty="0"/>
          </a:p>
          <a:p>
            <a:pPr marL="0" indent="0" algn="l" rtl="0" eaLnBrk="1" fontAlgn="t" latinLnBrk="0" hangingPunct="1">
              <a:buNone/>
            </a:pPr>
            <a:r>
              <a:rPr lang="en-US" sz="1800" b="1" i="0" u="none" strike="noStrike" kern="1200" dirty="0">
                <a:solidFill>
                  <a:srgbClr val="606060"/>
                </a:solidFill>
                <a:effectLst/>
                <a:latin typeface="Arial" panose="020B0604020202020204" pitchFamily="34" charset="0"/>
              </a:rPr>
              <a:t>Community Survey</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1. Collection of </a:t>
            </a:r>
            <a:r>
              <a:rPr lang="en-US" sz="1800" b="1" i="0" u="none" strike="noStrike" kern="1200" dirty="0" err="1">
                <a:solidFill>
                  <a:srgbClr val="606060"/>
                </a:solidFill>
                <a:effectLst/>
                <a:latin typeface="Arial" panose="020B0604020202020204" pitchFamily="34" charset="0"/>
              </a:rPr>
              <a:t>Kerbside</a:t>
            </a:r>
            <a:r>
              <a:rPr lang="en-US" sz="1800" b="1" i="0" u="none" strike="noStrike" kern="1200" dirty="0">
                <a:solidFill>
                  <a:srgbClr val="606060"/>
                </a:solidFill>
                <a:effectLst/>
                <a:latin typeface="Arial" panose="020B0604020202020204" pitchFamily="34" charset="0"/>
              </a:rPr>
              <a:t> Waste</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5</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Sustainable Hepburn Objective: Low waste</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Also, note that glass collection will be a legislated requirement, Council will review and respond accordingly </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dirty="0">
                <a:ln>
                  <a:noFill/>
                </a:ln>
                <a:solidFill>
                  <a:srgbClr val="3C8C93"/>
                </a:solidFill>
              </a:rPr>
              <a:t>How we have responded: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kern="1200" dirty="0">
                <a:solidFill>
                  <a:schemeClr val="bg2">
                    <a:lumMod val="75000"/>
                  </a:schemeClr>
                </a:solidFill>
                <a:effectLst/>
                <a:latin typeface="+mn-lt"/>
                <a:ea typeface="+mn-ea"/>
                <a:cs typeface="+mn-cs"/>
              </a:rPr>
              <a:t>The prioritisation of sustainable waste, resource management and circular economy to ensure a clean, safe and liveable environment is a key strategy in </a:t>
            </a:r>
            <a:r>
              <a:rPr lang="en-US" sz="1800" b="1" kern="1200" dirty="0">
                <a:solidFill>
                  <a:schemeClr val="bg2">
                    <a:lumMod val="75000"/>
                  </a:schemeClr>
                </a:solidFill>
                <a:effectLst/>
                <a:latin typeface="+mn-lt"/>
                <a:ea typeface="+mn-ea"/>
                <a:cs typeface="+mn-cs"/>
              </a:rPr>
              <a:t>Future Hepburn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Sustainable Hepburn Objective: Low waste</a:t>
            </a:r>
            <a:endParaRPr lang="en-AU" sz="1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1800" b="1" kern="1200" dirty="0">
              <a:solidFill>
                <a:schemeClr val="bg2">
                  <a:lumMod val="75000"/>
                </a:schemeClr>
              </a:solidFill>
              <a:effectLst/>
              <a:latin typeface="+mn-lt"/>
              <a:ea typeface="+mn-ea"/>
              <a:cs typeface="+mn-cs"/>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endParaRPr lang="en-US" sz="1800" b="1" dirty="0">
              <a:ln>
                <a:noFill/>
              </a:ln>
              <a:solidFill>
                <a:srgbClr val="3C8C93"/>
              </a:solidFill>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2. Protection of the region’s biodiversity</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5</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Sustainable Hepburn Objective: Low waste</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Rural Hepburn Strategy Principle</a:t>
            </a:r>
            <a:br>
              <a:rPr lang="en-US" sz="1800" b="1" i="0" u="none" strike="noStrike" kern="1200" dirty="0">
                <a:solidFill>
                  <a:srgbClr val="606060"/>
                </a:solidFill>
                <a:effectLst/>
                <a:latin typeface="Arial" panose="020B0604020202020204" pitchFamily="34" charset="0"/>
              </a:rPr>
            </a:br>
            <a:r>
              <a:rPr lang="en-US" sz="1800" b="1" i="0" u="none" strike="noStrike" kern="1200" dirty="0">
                <a:solidFill>
                  <a:srgbClr val="606060"/>
                </a:solidFill>
                <a:effectLst/>
                <a:latin typeface="Arial" panose="020B0604020202020204" pitchFamily="34" charset="0"/>
              </a:rPr>
              <a:t>Sustainable Hepburn Objective: Biodiversity and Natural Environment</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dirty="0">
                <a:ln>
                  <a:noFill/>
                </a:ln>
                <a:solidFill>
                  <a:srgbClr val="3C8C93"/>
                </a:solidFill>
              </a:rPr>
              <a:t>How we have responded:</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b="1" kern="1200" dirty="0">
                <a:solidFill>
                  <a:schemeClr val="bg2">
                    <a:lumMod val="75000"/>
                  </a:schemeClr>
                </a:solidFill>
                <a:effectLst/>
                <a:latin typeface="+mn-lt"/>
                <a:ea typeface="+mn-ea"/>
                <a:cs typeface="+mn-cs"/>
              </a:rPr>
              <a:t>Protect and enhancing the productive agricultural land, significant landscapes, biodiversity, natural environment and waterways is prioritised in Future Hepburn, Outcome 1., along with </a:t>
            </a:r>
            <a:r>
              <a:rPr lang="en-US" sz="1800" b="1" kern="1200" dirty="0">
                <a:solidFill>
                  <a:schemeClr val="bg2">
                    <a:lumMod val="75000"/>
                  </a:schemeClr>
                </a:solidFill>
                <a:effectLst/>
                <a:latin typeface="+mn-lt"/>
                <a:ea typeface="+mn-ea"/>
                <a:cs typeface="+mn-cs"/>
              </a:rPr>
              <a:t>Sustainable Hepburn Objective: Biodiversity and Natural Environment</a:t>
            </a:r>
            <a:endParaRPr lang="en-AU" sz="1800" b="1" dirty="0">
              <a:solidFill>
                <a:schemeClr val="bg2">
                  <a:lumMod val="75000"/>
                </a:schemeClr>
              </a:solidFill>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3. Provision of transfer station services</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5</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Sustainable Hepburn Objective: Low waste</a:t>
            </a:r>
            <a:endParaRPr lang="en-AU" sz="1800" b="0" i="0" u="none" strike="noStrike" dirty="0">
              <a:effectLst/>
              <a:latin typeface="Arial" panose="020B0604020202020204" pitchFamily="34" charset="0"/>
            </a:endParaRPr>
          </a:p>
          <a:p>
            <a:pPr marL="0" indent="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US" sz="1800" b="1" dirty="0">
                <a:ln>
                  <a:noFill/>
                </a:ln>
                <a:solidFill>
                  <a:srgbClr val="3C8C93"/>
                </a:solidFill>
              </a:rPr>
              <a:t>How we have responded: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kern="1200" dirty="0">
                <a:solidFill>
                  <a:schemeClr val="bg2">
                    <a:lumMod val="75000"/>
                  </a:schemeClr>
                </a:solidFill>
                <a:effectLst/>
                <a:latin typeface="+mn-lt"/>
                <a:ea typeface="+mn-ea"/>
                <a:cs typeface="+mn-cs"/>
              </a:rPr>
              <a:t>This will form a focus in Future</a:t>
            </a:r>
            <a:r>
              <a:rPr lang="en-AU" sz="1800" b="1" kern="1200" baseline="0" dirty="0">
                <a:solidFill>
                  <a:schemeClr val="bg2">
                    <a:lumMod val="75000"/>
                  </a:schemeClr>
                </a:solidFill>
                <a:effectLst/>
                <a:latin typeface="+mn-lt"/>
                <a:ea typeface="+mn-ea"/>
                <a:cs typeface="+mn-cs"/>
              </a:rPr>
              <a:t> Hepburn Outcome 2, </a:t>
            </a:r>
            <a:endParaRPr lang="en-AU" sz="1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Strategy 5 and incorporated into Sustainable Hepburn Objective: Low waste</a:t>
            </a:r>
            <a:endParaRPr lang="en-AU" sz="1800" b="1" kern="1200" dirty="0">
              <a:solidFill>
                <a:schemeClr val="bg2">
                  <a:lumMod val="75000"/>
                </a:schemeClr>
              </a:solidFill>
              <a:effectLst/>
              <a:latin typeface="+mn-lt"/>
              <a:ea typeface="+mn-ea"/>
              <a:cs typeface="+mn-cs"/>
            </a:endParaRPr>
          </a:p>
          <a:p>
            <a:pPr marL="0" indent="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indent="0" algn="l" rtl="0" eaLnBrk="1" fontAlgn="t" latinLnBrk="0" hangingPunct="1">
              <a:buNone/>
            </a:pPr>
            <a:r>
              <a:rPr lang="en-US" sz="1800" b="1" i="0" u="none" strike="noStrike" kern="1200" dirty="0">
                <a:solidFill>
                  <a:srgbClr val="606060"/>
                </a:solidFill>
                <a:effectLst/>
                <a:latin typeface="Arial" panose="020B0604020202020204" pitchFamily="34" charset="0"/>
              </a:rPr>
              <a:t>Deliberative Engagement Panel – Group 5 / Session 4</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AU"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AU" sz="1800" b="1" i="0" u="none" strike="noStrike" kern="1200" dirty="0">
                <a:solidFill>
                  <a:srgbClr val="606060"/>
                </a:solidFill>
                <a:effectLst/>
                <a:latin typeface="Arial" panose="020B0604020202020204" pitchFamily="34" charset="0"/>
              </a:rPr>
              <a:t>Protecting the environment, reducing landfill, and achieving long term sustainability were seen as the most important goals. Panel members strongly believe waste services must be cost effective, simple, and focused on a circular economy rather than creating more bins or processes. </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5</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Sustainable Hepburn Objective: Low waste</a:t>
            </a:r>
            <a:endParaRPr lang="en-AU" sz="1800" b="0" i="0" u="none" strike="noStrike" dirty="0">
              <a:effectLst/>
              <a:latin typeface="Arial" panose="020B0604020202020204" pitchFamily="34" charset="0"/>
            </a:endParaRPr>
          </a:p>
          <a:p>
            <a:pPr marL="228600" indent="-228600" algn="l" rtl="0" eaLnBrk="1" fontAlgn="base" latinLnBrk="0" hangingPunct="1">
              <a:buNone/>
            </a:pPr>
            <a:endParaRPr lang="en-AU" sz="1800" b="1" i="0" u="none" strike="noStrike" kern="1200" dirty="0">
              <a:solidFill>
                <a:srgbClr val="606060"/>
              </a:solidFill>
              <a:effectLst/>
              <a:latin typeface="Arial" panose="020B0604020202020204" pitchFamily="34" charset="0"/>
            </a:endParaRPr>
          </a:p>
          <a:p>
            <a:pPr marL="228600" indent="-228600" algn="l" rtl="0" eaLnBrk="1" fontAlgn="base" latinLnBrk="0" hangingPunct="1">
              <a:buNone/>
            </a:pPr>
            <a:r>
              <a:rPr lang="en-AU" sz="1800" b="1" i="0" u="none" strike="noStrike" kern="1200" dirty="0">
                <a:solidFill>
                  <a:srgbClr val="606060"/>
                </a:solidFill>
                <a:effectLst/>
                <a:latin typeface="Arial" panose="020B0604020202020204" pitchFamily="34" charset="0"/>
              </a:rPr>
              <a:t>How we have responded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kern="1200" dirty="0">
                <a:solidFill>
                  <a:schemeClr val="bg2">
                    <a:lumMod val="75000"/>
                  </a:schemeClr>
                </a:solidFill>
                <a:effectLst/>
                <a:latin typeface="+mn-lt"/>
                <a:ea typeface="+mn-ea"/>
                <a:cs typeface="+mn-cs"/>
              </a:rPr>
              <a:t>The prioritisation of sustainable waste, resource management and circular economy to ensure a clean, safe and liveable environment is a key strategy in </a:t>
            </a:r>
            <a:r>
              <a:rPr lang="en-US" sz="1800" b="1" kern="1200" dirty="0">
                <a:solidFill>
                  <a:schemeClr val="bg2">
                    <a:lumMod val="75000"/>
                  </a:schemeClr>
                </a:solidFill>
                <a:effectLst/>
                <a:latin typeface="+mn-lt"/>
                <a:ea typeface="+mn-ea"/>
                <a:cs typeface="+mn-cs"/>
              </a:rPr>
              <a:t>Future Hepburn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Sustainable Hepburn Objective: Low waste</a:t>
            </a:r>
            <a:endParaRPr lang="en-AU" sz="1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1800" b="1" kern="1200" dirty="0">
              <a:solidFill>
                <a:schemeClr val="bg2">
                  <a:lumMod val="75000"/>
                </a:schemeClr>
              </a:solidFill>
              <a:effectLst/>
              <a:latin typeface="+mn-lt"/>
              <a:ea typeface="+mn-ea"/>
              <a:cs typeface="+mn-cs"/>
            </a:endParaRPr>
          </a:p>
          <a:p>
            <a:pPr marL="228600" indent="-228600" algn="l" rtl="0" eaLnBrk="1" fontAlgn="base" latinLnBrk="0" hangingPunct="1">
              <a:buNone/>
            </a:pPr>
            <a:endParaRPr lang="en-AU" sz="1800" b="1" i="0" u="none" strike="noStrike" kern="1200" dirty="0">
              <a:solidFill>
                <a:srgbClr val="606060"/>
              </a:solidFill>
              <a:effectLst/>
              <a:latin typeface="Arial" panose="020B0604020202020204" pitchFamily="34" charset="0"/>
            </a:endParaRPr>
          </a:p>
          <a:p>
            <a:pPr marL="228600" indent="-228600" algn="l" rtl="0" eaLnBrk="1" fontAlgn="base" latinLnBrk="0" hangingPunct="1">
              <a:buNone/>
            </a:pPr>
            <a:r>
              <a:rPr lang="en-AU" sz="1800" b="1" i="0" u="none" strike="noStrike" kern="1200" dirty="0">
                <a:solidFill>
                  <a:srgbClr val="606060"/>
                </a:solidFill>
                <a:effectLst/>
                <a:latin typeface="Arial" panose="020B0604020202020204" pitchFamily="34" charset="0"/>
              </a:rPr>
              <a:t>Kerbside glass collection had some support on the following grounds:</a:t>
            </a:r>
            <a:r>
              <a:rPr lang="en-US" sz="1800" b="1" i="0" u="none" strike="noStrike" kern="1200" dirty="0">
                <a:solidFill>
                  <a:srgbClr val="606060"/>
                </a:solidFill>
                <a:effectLst/>
                <a:latin typeface="Arial" panose="020B0604020202020204" pitchFamily="34" charset="0"/>
              </a:rPr>
              <a:t>​</a:t>
            </a:r>
            <a:endParaRPr lang="en-AU" sz="1800" b="0" i="0" u="none" strike="noStrike" dirty="0">
              <a:effectLst/>
              <a:latin typeface="Arial" panose="020B0604020202020204" pitchFamily="34" charset="0"/>
            </a:endParaRPr>
          </a:p>
          <a:p>
            <a:pPr marL="0" indent="0" algn="l" rtl="0" eaLnBrk="1" fontAlgn="base" latinLnBrk="0" hangingPunct="1">
              <a:buNone/>
            </a:pPr>
            <a:r>
              <a:rPr lang="en-AU" sz="1800" b="1" i="0" u="none" strike="noStrike" kern="1200" dirty="0">
                <a:solidFill>
                  <a:srgbClr val="606060"/>
                </a:solidFill>
                <a:effectLst/>
                <a:latin typeface="Arial" panose="020B0604020202020204" pitchFamily="34" charset="0"/>
              </a:rPr>
              <a:t>Kerbside collection can be more user friendly and provide a service where some people cannot go to a drop off point.                </a:t>
            </a:r>
            <a:endParaRPr lang="en-AU" sz="1800" b="0" i="0" u="none" strike="noStrike" dirty="0">
              <a:effectLst/>
              <a:latin typeface="Arial" panose="020B0604020202020204" pitchFamily="34" charset="0"/>
            </a:endParaRPr>
          </a:p>
          <a:p>
            <a:pPr marL="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Future Hepburn</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2</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5</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Sustainable Hepburn Objective: Low waste</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Also, note that glass collection will be a legislated requirement, Council will review and respond accordingly </a:t>
            </a:r>
          </a:p>
          <a:p>
            <a:pPr marL="0" marR="0" indent="0" algn="l" rtl="0" eaLnBrk="1" fontAlgn="auto" latinLnBrk="0" hangingPunct="1"/>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endParaRPr lang="en-US" sz="1800" b="1" i="0" u="none" strike="noStrike" kern="1200" dirty="0">
              <a:solidFill>
                <a:srgbClr val="60606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How we have responded: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Future Hepburn, Outcome 2, Strategy 5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2">
                    <a:lumMod val="75000"/>
                  </a:schemeClr>
                </a:solidFill>
                <a:effectLst/>
                <a:latin typeface="+mn-lt"/>
                <a:ea typeface="+mn-ea"/>
                <a:cs typeface="+mn-cs"/>
              </a:rPr>
              <a:t>Sustainable Hepburn Objective: Low waste relate to this issue. Also, note that glass collection will be a legislated requirement, Council will review and respond accordingly and Council is undertaking an evaluation of the FOGO given its 12-month implementation. </a:t>
            </a:r>
            <a:endParaRPr lang="en-AU" sz="1800" kern="1200" dirty="0">
              <a:solidFill>
                <a:schemeClr val="bg2">
                  <a:lumMod val="75000"/>
                </a:schemeClr>
              </a:solidFill>
              <a:effectLst/>
              <a:latin typeface="+mn-lt"/>
              <a:ea typeface="+mn-ea"/>
              <a:cs typeface="+mn-cs"/>
            </a:endParaRPr>
          </a:p>
          <a:p>
            <a:pPr marL="0" marR="0" indent="0" algn="l" rtl="0" eaLnBrk="1" fontAlgn="auto" latinLnBrk="0" hangingPunct="1"/>
            <a:endParaRPr lang="en-AU" sz="1800" b="0" i="0" u="none" strike="noStrike" dirty="0">
              <a:effectLst/>
              <a:latin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dirty="0">
              <a:solidFill>
                <a:schemeClr val="bg2">
                  <a:lumMod val="75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sz="1200" b="1" dirty="0">
              <a:solidFill>
                <a:schemeClr val="bg2">
                  <a:lumMod val="75000"/>
                </a:schemeClr>
              </a:solidFill>
            </a:endParaRPr>
          </a:p>
        </p:txBody>
      </p:sp>
      <p:sp>
        <p:nvSpPr>
          <p:cNvPr id="4" name="Date Placeholder 3">
            <a:extLst>
              <a:ext uri="{FF2B5EF4-FFF2-40B4-BE49-F238E27FC236}">
                <a16:creationId xmlns:a16="http://schemas.microsoft.com/office/drawing/2014/main" id="{73035716-4EB2-7771-BA9C-09FC4DD9941B}"/>
              </a:ext>
            </a:extLst>
          </p:cNvPr>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a:extLst>
              <a:ext uri="{FF2B5EF4-FFF2-40B4-BE49-F238E27FC236}">
                <a16:creationId xmlns:a16="http://schemas.microsoft.com/office/drawing/2014/main" id="{57D29F66-E9F3-BE83-6AA3-AAF4A53454AF}"/>
              </a:ext>
            </a:extLst>
          </p:cNvPr>
          <p:cNvSpPr>
            <a:spLocks noGrp="1"/>
          </p:cNvSpPr>
          <p:nvPr>
            <p:ph type="sldNum" sz="quarter" idx="5"/>
          </p:nvPr>
        </p:nvSpPr>
        <p:spPr/>
        <p:txBody>
          <a:bodyPr/>
          <a:lstStyle/>
          <a:p>
            <a:pPr>
              <a:defRPr/>
            </a:pPr>
            <a:fld id="{7720267D-A540-43AE-AD5D-A056611014C8}" type="slidenum">
              <a:rPr lang="en-AU" smtClean="0"/>
              <a:pPr>
                <a:defRPr/>
              </a:pPr>
              <a:t>6</a:t>
            </a:fld>
            <a:endParaRPr lang="en-AU"/>
          </a:p>
        </p:txBody>
      </p:sp>
    </p:spTree>
    <p:extLst>
      <p:ext uri="{BB962C8B-B14F-4D97-AF65-F5344CB8AC3E}">
        <p14:creationId xmlns:p14="http://schemas.microsoft.com/office/powerpoint/2010/main" val="256875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F16F6-56DB-0DDA-FD23-79ED626B95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DDCD2C-5E75-137E-DC1F-CB145DFED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71DEAB-F6E5-0FE9-E220-33AC2F4AADA7}"/>
              </a:ext>
            </a:extLst>
          </p:cNvPr>
          <p:cNvSpPr>
            <a:spLocks noGrp="1"/>
          </p:cNvSpPr>
          <p:nvPr>
            <p:ph type="body" idx="1"/>
          </p:nvPr>
        </p:nvSpPr>
        <p:spPr/>
        <p:txBody>
          <a:bodyPr/>
          <a:lstStyle/>
          <a:p>
            <a:r>
              <a:rPr lang="en-US" sz="1200" dirty="0"/>
              <a:t>Your feedback, and alignment with the Draft Council Plan – Economic Development &amp; Tourism</a:t>
            </a:r>
          </a:p>
          <a:p>
            <a:endParaRPr lang="en-US" sz="1200" dirty="0"/>
          </a:p>
          <a:p>
            <a:pPr marL="0" indent="0" algn="l" rtl="0" eaLnBrk="1" fontAlgn="t" latinLnBrk="0" hangingPunct="1">
              <a:buNone/>
            </a:pPr>
            <a:r>
              <a:rPr lang="en-US" sz="1800" b="1" i="0" u="none" strike="noStrike" kern="1200" dirty="0">
                <a:solidFill>
                  <a:srgbClr val="606060"/>
                </a:solidFill>
                <a:effectLst/>
                <a:latin typeface="Arial" panose="020B0604020202020204" pitchFamily="34" charset="0"/>
              </a:rPr>
              <a:t>Community Survey</a:t>
            </a:r>
          </a:p>
          <a:p>
            <a:pPr marL="0" indent="0" algn="l" rtl="0" eaLnBrk="1" fontAlgn="t" latinLnBrk="0" hangingPunct="1">
              <a:buNone/>
            </a:pPr>
            <a:endParaRPr lang="en-AU" sz="1800" b="0" i="0" u="none" strike="noStrike" dirty="0">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Assistance to businesses with permits and other requirements</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How we have responded </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We have prioritised future focused services that are easy to use and inclusive as part of Hepburn Working Together. </a:t>
            </a:r>
          </a:p>
          <a:p>
            <a:pPr marL="228600" marR="0" lvl="0" indent="-228600" algn="l" defTabSz="914400" rtl="0" eaLnBrk="1" fontAlgn="t" latinLnBrk="0" hangingPunct="1">
              <a:lnSpc>
                <a:spcPct val="100000"/>
              </a:lnSpc>
              <a:spcBef>
                <a:spcPct val="30000"/>
              </a:spcBef>
              <a:spcAft>
                <a:spcPct val="0"/>
              </a:spcAft>
              <a:buClrTx/>
              <a:buSzTx/>
              <a:buFontTx/>
              <a:buNone/>
              <a:tabLst/>
              <a:defRPr/>
            </a:pPr>
            <a:endParaRPr lang="en-AU" sz="1800" kern="1200" dirty="0">
              <a:solidFill>
                <a:schemeClr val="dk1"/>
              </a:solidFill>
              <a:effectLst/>
              <a:latin typeface="+mn-lt"/>
              <a:ea typeface="+mn-ea"/>
              <a:cs typeface="+mn-cs"/>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Domain: Hepburn Working Together</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Strategy 1</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Business Development through grants, education and training</a:t>
            </a:r>
            <a:endParaRPr lang="en-AU" sz="1800" b="0" i="0" u="none" strike="noStrike" dirty="0">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 </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A focus of Future Hepburn is a dynamic, vibrant, and resilient economic environment, enabling a thriving and diverse local economy by supporting local business, industry growth, retention and attraction of businesses and jobs.</a:t>
            </a: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Working Together</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algn="l" rtl="0" eaLnBrk="1" fontAlgn="t" latinLnBrk="0" hangingPunct="1"/>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Promotion of investment opportunities in the Shire</a:t>
            </a:r>
            <a:endParaRPr lang="en-AU" sz="1800" b="0" i="0" u="none" strike="noStrike" dirty="0">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 </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Our priority of a dynamic, vibrant, and resilient economic environment. </a:t>
            </a: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Promotion of the Shire as a tourist destination</a:t>
            </a:r>
            <a:endParaRPr lang="en-AU" sz="1800" b="0" i="0" u="none" strike="noStrike" dirty="0">
              <a:effectLst/>
              <a:latin typeface="Arial" panose="020B0604020202020204" pitchFamily="34" charset="0"/>
            </a:endParaRPr>
          </a:p>
          <a:p>
            <a:pPr marL="0" marR="0" lvl="0" indent="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 </a:t>
            </a:r>
          </a:p>
          <a:p>
            <a:pPr marL="0" marR="0" lvl="0" indent="0" algn="l" defTabSz="914400" rtl="0" eaLnBrk="1" fontAlgn="t"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A priority of strengthening the visitor economy by collaborating with partners to elevate experiences, drive sustainable visitation and dispersal across the Shire whilst also supporting a year-round calendar of events that deliver significant social, cultural and economic benefits to our community.</a:t>
            </a:r>
          </a:p>
          <a:p>
            <a:pPr marL="0" indent="0" algn="l" rtl="0" eaLnBrk="1" fontAlgn="t" latinLnBrk="0" hangingPunct="1">
              <a:buNone/>
            </a:pPr>
            <a:endParaRPr lang="en-US" sz="1800" b="1" i="0" u="none" strike="noStrike" kern="1200" dirty="0">
              <a:solidFill>
                <a:srgbClr val="59595B"/>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Strategy: 2 &amp; 3</a:t>
            </a:r>
            <a:endParaRPr lang="en-AU" sz="1800" b="0" i="0" u="none" strike="noStrike" dirty="0">
              <a:effectLst/>
              <a:latin typeface="Arial" panose="020B0604020202020204" pitchFamily="34" charset="0"/>
            </a:endParaRPr>
          </a:p>
          <a:p>
            <a:pPr marL="0" indent="0" algn="l" rtl="0" eaLnBrk="1" fontAlgn="t" latinLnBrk="0" hangingPunct="1">
              <a:buNone/>
            </a:pPr>
            <a:endParaRPr lang="en-US" sz="1800" b="1" i="0" u="none" strike="noStrike" kern="1200" dirty="0">
              <a:solidFill>
                <a:srgbClr val="59595B"/>
              </a:solidFill>
              <a:effectLst/>
              <a:latin typeface="Arial" panose="020B0604020202020204" pitchFamily="34" charset="0"/>
            </a:endParaRPr>
          </a:p>
          <a:p>
            <a:pPr marL="0" indent="0" algn="l" rtl="0" eaLnBrk="1" fontAlgn="t" latinLnBrk="0" hangingPunct="1">
              <a:buNone/>
            </a:pPr>
            <a:endParaRPr lang="en-US" sz="1800" b="1" i="0" u="none" strike="noStrike" kern="1200" dirty="0">
              <a:solidFill>
                <a:srgbClr val="59595B"/>
              </a:solidFill>
              <a:effectLst/>
              <a:latin typeface="Arial" panose="020B0604020202020204" pitchFamily="34" charset="0"/>
            </a:endParaRPr>
          </a:p>
          <a:p>
            <a:pPr marL="0" indent="0" algn="l" rtl="0" eaLnBrk="1" fontAlgn="t" latinLnBrk="0" hangingPunct="1">
              <a:buNone/>
            </a:pPr>
            <a:r>
              <a:rPr lang="en-US" sz="1800" b="1" i="0" u="none" strike="noStrike" kern="1200" dirty="0">
                <a:solidFill>
                  <a:srgbClr val="59595B"/>
                </a:solidFill>
                <a:effectLst/>
                <a:latin typeface="Arial" panose="020B0604020202020204" pitchFamily="34" charset="0"/>
              </a:rPr>
              <a:t>Deliberative Engagement Panel – Group 4 / Session 4</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Economic Development</a:t>
            </a:r>
            <a:endParaRPr lang="en-AU" sz="1800" b="0" i="0" u="none" strike="noStrike" dirty="0">
              <a:effectLst/>
              <a:latin typeface="Arial" panose="020B0604020202020204" pitchFamily="34" charset="0"/>
            </a:endParaRPr>
          </a:p>
          <a:p>
            <a:pPr marL="0" indent="0" algn="l" rtl="0" eaLnBrk="1" fontAlgn="t" latinLnBrk="0" hangingPunct="1">
              <a:buNone/>
            </a:pPr>
            <a:r>
              <a:rPr lang="en-AU" sz="1800" b="1" i="0" u="none" strike="noStrike" kern="1200" dirty="0">
                <a:solidFill>
                  <a:srgbClr val="606060"/>
                </a:solidFill>
                <a:effectLst/>
                <a:latin typeface="Arial" panose="020B0604020202020204" pitchFamily="34" charset="0"/>
              </a:rPr>
              <a:t>Council can make it easier for a diversity of businesses, to sustainably grow via promotion and facilitation, in ways that align with our community vision and protect cultural and environmental legacies.</a:t>
            </a:r>
            <a:endParaRPr lang="en-AU" sz="1800" b="0" i="0" u="none" strike="noStrike" dirty="0">
              <a:effectLst/>
              <a:latin typeface="Arial" panose="020B0604020202020204" pitchFamily="34" charset="0"/>
            </a:endParaRP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US" sz="1800" b="1" i="0" u="none" strike="noStrike" kern="1200" dirty="0">
                <a:solidFill>
                  <a:srgbClr val="606060"/>
                </a:solidFill>
                <a:effectLst/>
                <a:latin typeface="Arial" panose="020B0604020202020204" pitchFamily="34" charset="0"/>
              </a:rPr>
              <a:t>How we have responded </a:t>
            </a:r>
          </a:p>
          <a:p>
            <a:pPr marL="228600" marR="0" lvl="0" indent="-228600" algn="l" defTabSz="914400" rtl="0" eaLnBrk="1" fontAlgn="t" latinLnBrk="0" hangingPunct="1">
              <a:lnSpc>
                <a:spcPct val="100000"/>
              </a:lnSpc>
              <a:spcBef>
                <a:spcPct val="30000"/>
              </a:spcBef>
              <a:spcAft>
                <a:spcPct val="0"/>
              </a:spcAft>
              <a:buClrTx/>
              <a:buSzTx/>
              <a:buFontTx/>
              <a:buNone/>
              <a:tabLst/>
              <a:defRPr/>
            </a:pPr>
            <a:r>
              <a:rPr lang="en-AU" sz="1800" kern="1200" dirty="0">
                <a:solidFill>
                  <a:schemeClr val="dk1"/>
                </a:solidFill>
                <a:effectLst/>
                <a:latin typeface="+mn-lt"/>
                <a:ea typeface="+mn-ea"/>
                <a:cs typeface="+mn-cs"/>
              </a:rPr>
              <a:t>We have prioritised future focused services that are easy to use and inclusive as part of Hepburn Working Together while Future Hepburn prioritises the preservation of the unique character of our towns and communities when planning for future growth and protection of our productive rural landscape.</a:t>
            </a: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Hepburn Working Together</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algn="l" rtl="0" eaLnBrk="1" fontAlgn="t" latinLnBrk="0" hangingPunct="1">
              <a:buNone/>
            </a:pPr>
            <a:r>
              <a:rPr lang="en-US" sz="1800" b="1" i="0" u="none" strike="noStrike" kern="1200" dirty="0">
                <a:solidFill>
                  <a:srgbClr val="606060"/>
                </a:solidFill>
                <a:effectLst/>
                <a:latin typeface="Arial" panose="020B0604020202020204" pitchFamily="34" charset="0"/>
              </a:rPr>
              <a:t>Strategy 1 &amp; 2</a:t>
            </a:r>
            <a:endParaRPr lang="en-AU" sz="1800" b="0" i="0" u="none" strike="noStrike" dirty="0">
              <a:effectLst/>
              <a:latin typeface="Arial" panose="020B0604020202020204" pitchFamily="34" charset="0"/>
            </a:endParaRPr>
          </a:p>
          <a:p>
            <a:pPr marL="0" marR="0" indent="0" algn="l" rtl="0" eaLnBrk="1" fontAlgn="auto" latinLnBrk="0" hangingPunct="1">
              <a:buNone/>
            </a:pPr>
            <a:endParaRPr lang="en-US" sz="1800" b="1" i="0" u="none" strike="noStrike" kern="1200" dirty="0">
              <a:solidFill>
                <a:srgbClr val="606060"/>
              </a:solidFill>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1</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Strategy 1 &amp; 4</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Future Hepburn Structure Plans Objective: Urban design</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Rural Hepburn Strategy Principle</a:t>
            </a:r>
            <a:br>
              <a:rPr lang="en-US" sz="1800" b="1" i="0" u="none" strike="noStrike" kern="1200" dirty="0">
                <a:solidFill>
                  <a:srgbClr val="606060"/>
                </a:solidFill>
                <a:effectLst/>
                <a:latin typeface="Arial" panose="020B0604020202020204" pitchFamily="34" charset="0"/>
              </a:rPr>
            </a:br>
            <a:r>
              <a:rPr lang="en-US" sz="1800" b="1" i="0" u="none" strike="noStrike" kern="1200" dirty="0">
                <a:solidFill>
                  <a:srgbClr val="606060"/>
                </a:solidFill>
                <a:effectLst/>
                <a:latin typeface="Arial" panose="020B0604020202020204" pitchFamily="34" charset="0"/>
              </a:rPr>
              <a:t>Sustainable Hepburn Objective: </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Biodiversity and Natural Environment</a:t>
            </a:r>
            <a:endParaRPr lang="en-AU" sz="1800" b="0" i="0" u="none" strike="noStrike" dirty="0">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endParaRPr lang="en-US" sz="1800" b="1" i="0" u="none" strike="noStrike" kern="1200" dirty="0">
              <a:solidFill>
                <a:srgbClr val="606060"/>
              </a:solidFill>
              <a:effectLst/>
              <a:latin typeface="Arial" panose="020B0604020202020204" pitchFamily="34" charset="0"/>
            </a:endParaRPr>
          </a:p>
          <a:p>
            <a:pPr marL="228600" indent="-228600" algn="l" rtl="0" eaLnBrk="1" fontAlgn="t" latinLnBrk="0" hangingPunct="1">
              <a:buNone/>
            </a:pPr>
            <a:r>
              <a:rPr lang="en-US" sz="1800" b="1" i="0" u="none" strike="noStrike" kern="1200" dirty="0">
                <a:solidFill>
                  <a:srgbClr val="606060"/>
                </a:solidFill>
                <a:effectLst/>
                <a:latin typeface="Arial" panose="020B0604020202020204" pitchFamily="34" charset="0"/>
              </a:rPr>
              <a:t>Tourism and Events</a:t>
            </a:r>
            <a:endParaRPr lang="en-AU" sz="1800" b="0" i="0" u="none" strike="noStrike" dirty="0">
              <a:effectLst/>
              <a:latin typeface="Arial" panose="020B0604020202020204" pitchFamily="34" charset="0"/>
            </a:endParaRPr>
          </a:p>
          <a:p>
            <a:pPr marL="0" indent="0" algn="l" rtl="0" eaLnBrk="1" fontAlgn="t" latinLnBrk="0" hangingPunct="1"/>
            <a:r>
              <a:rPr lang="en-US" sz="1800" b="1" i="0" u="none" strike="noStrike" kern="1200" dirty="0">
                <a:solidFill>
                  <a:srgbClr val="606060"/>
                </a:solidFill>
                <a:effectLst/>
                <a:latin typeface="Arial" panose="020B0604020202020204" pitchFamily="34" charset="0"/>
              </a:rPr>
              <a:t>Council to</a:t>
            </a:r>
            <a:r>
              <a:rPr lang="en-AU" sz="1800" b="1" i="0" u="none" strike="noStrike" kern="1200" dirty="0">
                <a:solidFill>
                  <a:srgbClr val="606060"/>
                </a:solidFill>
                <a:effectLst/>
                <a:latin typeface="Arial" panose="020B0604020202020204" pitchFamily="34" charset="0"/>
              </a:rPr>
              <a:t> act as a supporter and promoter of a balanced and mindful approach to </a:t>
            </a:r>
            <a:r>
              <a:rPr lang="en-AU" sz="1800" b="1" i="0" u="none" strike="noStrike" kern="1200" dirty="0">
                <a:solidFill>
                  <a:srgbClr val="606060"/>
                </a:solidFill>
                <a:effectLst/>
                <a:highlight>
                  <a:srgbClr val="FFFF00"/>
                </a:highlight>
                <a:latin typeface="Arial" panose="020B0604020202020204" pitchFamily="34" charset="0"/>
              </a:rPr>
              <a:t>sustainable tourism that utilises the locally-driven events and businesses while not compromising the natural land, waterways and springs and agriculture.</a:t>
            </a:r>
            <a:endParaRPr lang="en-AU" sz="1800" b="0" i="0" u="none" strike="noStrike" dirty="0">
              <a:effectLst/>
              <a:latin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0" u="none" strike="noStrike" kern="1200" dirty="0">
                <a:solidFill>
                  <a:srgbClr val="606060"/>
                </a:solidFill>
                <a:effectLst/>
                <a:latin typeface="Arial" panose="020B0604020202020204" pitchFamily="34" charset="0"/>
              </a:rPr>
              <a:t>How we have responded </a:t>
            </a:r>
          </a:p>
          <a:p>
            <a:pPr marL="171450" lvl="0" indent="-171450">
              <a:buFont typeface="Arial" panose="020B0604020202020204" pitchFamily="34" charset="0"/>
              <a:buChar char="•"/>
            </a:pPr>
            <a:r>
              <a:rPr lang="en-AU" sz="1200" kern="1200" dirty="0">
                <a:solidFill>
                  <a:schemeClr val="dk1"/>
                </a:solidFill>
                <a:effectLst/>
                <a:latin typeface="+mn-lt"/>
                <a:ea typeface="+mn-ea"/>
                <a:cs typeface="+mn-cs"/>
              </a:rPr>
              <a:t>A strategy of Future Hepburn's outcome 3 is to strengthen the visitor economy by collaborating with partners to elevate experiences, drive sustainable visitation and dispersal across the Shire.</a:t>
            </a:r>
          </a:p>
          <a:p>
            <a:pPr marL="171450" lvl="0" indent="-171450">
              <a:buFont typeface="Arial" panose="020B0604020202020204" pitchFamily="34" charset="0"/>
              <a:buChar char="•"/>
            </a:pPr>
            <a:r>
              <a:rPr lang="en-AU" sz="1200" kern="1200" dirty="0">
                <a:solidFill>
                  <a:schemeClr val="dk1"/>
                </a:solidFill>
                <a:effectLst/>
                <a:latin typeface="+mn-lt"/>
                <a:ea typeface="+mn-ea"/>
                <a:cs typeface="+mn-cs"/>
              </a:rPr>
              <a:t>Our second strategy 2 supports a year-round calendar of diverse and inclusive events that attract locals and visitors and deliver significant social, cultural and economic benefits to our community.</a:t>
            </a:r>
          </a:p>
          <a:p>
            <a:pPr marL="171450" lvl="0" indent="-171450">
              <a:buFont typeface="Arial" panose="020B0604020202020204" pitchFamily="34" charset="0"/>
              <a:buChar char="•"/>
            </a:pPr>
            <a:endParaRPr lang="en-AU" sz="1200" kern="1200" dirty="0">
              <a:solidFill>
                <a:schemeClr val="dk1"/>
              </a:solidFill>
              <a:effectLst/>
              <a:latin typeface="+mn-lt"/>
              <a:ea typeface="+mn-ea"/>
              <a:cs typeface="+mn-cs"/>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Domain: Future Hepburn </a:t>
            </a:r>
            <a:endParaRPr lang="en-AU" sz="1800" b="0" i="0" u="none" strike="noStrike" dirty="0">
              <a:effectLst/>
              <a:latin typeface="Arial" panose="020B0604020202020204" pitchFamily="34" charset="0"/>
            </a:endParaRPr>
          </a:p>
          <a:p>
            <a:pPr marL="0" marR="0" indent="0" algn="l" rtl="0" eaLnBrk="1" fontAlgn="auto" latinLnBrk="0" hangingPunct="1">
              <a:buNone/>
            </a:pPr>
            <a:r>
              <a:rPr lang="en-US" sz="1800" b="1" i="0" u="none" strike="noStrike" kern="1200" dirty="0">
                <a:solidFill>
                  <a:srgbClr val="606060"/>
                </a:solidFill>
                <a:effectLst/>
                <a:latin typeface="Arial" panose="020B0604020202020204" pitchFamily="34" charset="0"/>
              </a:rPr>
              <a:t>Outcome 3</a:t>
            </a:r>
            <a:endParaRPr lang="en-AU" sz="1800" b="0" i="0" u="none" strike="noStrike" dirty="0">
              <a:effectLst/>
              <a:latin typeface="Arial" panose="020B0604020202020204" pitchFamily="34" charset="0"/>
            </a:endParaRPr>
          </a:p>
          <a:p>
            <a:pPr marL="0" marR="0" indent="0" algn="l" rtl="0" eaLnBrk="1" fontAlgn="auto" latinLnBrk="0" hangingPunct="1"/>
            <a:r>
              <a:rPr lang="en-US" sz="1800" b="1" i="0" u="none" strike="noStrike" kern="1200" dirty="0">
                <a:solidFill>
                  <a:srgbClr val="606060"/>
                </a:solidFill>
                <a:effectLst/>
                <a:latin typeface="Arial" panose="020B0604020202020204" pitchFamily="34" charset="0"/>
              </a:rPr>
              <a:t>Strategy 2 &amp; 3</a:t>
            </a:r>
            <a:endParaRPr lang="en-AU" sz="1800" b="0" i="0" u="none" strike="noStrike" dirty="0">
              <a:effectLst/>
              <a:latin typeface="Arial" panose="020B0604020202020204" pitchFamily="34" charset="0"/>
            </a:endParaRPr>
          </a:p>
          <a:p>
            <a:pPr marL="171450" lvl="0" indent="-171450">
              <a:buFont typeface="Arial" panose="020B0604020202020204" pitchFamily="34" charset="0"/>
              <a:buChar char="•"/>
            </a:pPr>
            <a:endParaRPr lang="en-AU" sz="1200" kern="1200" dirty="0">
              <a:solidFill>
                <a:schemeClr val="dk1"/>
              </a:solidFill>
              <a:effectLst/>
              <a:latin typeface="+mn-lt"/>
              <a:ea typeface="+mn-ea"/>
              <a:cs typeface="+mn-cs"/>
            </a:endParaRPr>
          </a:p>
          <a:p>
            <a:endParaRPr lang="en-AU" dirty="0"/>
          </a:p>
        </p:txBody>
      </p:sp>
      <p:sp>
        <p:nvSpPr>
          <p:cNvPr id="4" name="Date Placeholder 3">
            <a:extLst>
              <a:ext uri="{FF2B5EF4-FFF2-40B4-BE49-F238E27FC236}">
                <a16:creationId xmlns:a16="http://schemas.microsoft.com/office/drawing/2014/main" id="{8E073F19-18D0-325B-81F4-FF5205D7460D}"/>
              </a:ext>
            </a:extLst>
          </p:cNvPr>
          <p:cNvSpPr>
            <a:spLocks noGrp="1"/>
          </p:cNvSpPr>
          <p:nvPr>
            <p:ph type="dt" idx="1"/>
          </p:nvPr>
        </p:nvSpPr>
        <p:spPr/>
        <p:txBody>
          <a:bodyPr/>
          <a:lstStyle/>
          <a:p>
            <a:pPr>
              <a:defRPr/>
            </a:pPr>
            <a:fld id="{4B4CDBF6-B19F-4A6D-ACAB-8DE248E2AF2F}" type="datetime1">
              <a:rPr lang="en-AU" smtClean="0"/>
              <a:pPr>
                <a:defRPr/>
              </a:pPr>
              <a:t>12/05/2025</a:t>
            </a:fld>
            <a:endParaRPr lang="en-AU"/>
          </a:p>
        </p:txBody>
      </p:sp>
      <p:sp>
        <p:nvSpPr>
          <p:cNvPr id="5" name="Slide Number Placeholder 4">
            <a:extLst>
              <a:ext uri="{FF2B5EF4-FFF2-40B4-BE49-F238E27FC236}">
                <a16:creationId xmlns:a16="http://schemas.microsoft.com/office/drawing/2014/main" id="{ACEDC63A-5F5C-3073-4260-A95C7976B69C}"/>
              </a:ext>
            </a:extLst>
          </p:cNvPr>
          <p:cNvSpPr>
            <a:spLocks noGrp="1"/>
          </p:cNvSpPr>
          <p:nvPr>
            <p:ph type="sldNum" sz="quarter" idx="5"/>
          </p:nvPr>
        </p:nvSpPr>
        <p:spPr/>
        <p:txBody>
          <a:bodyPr/>
          <a:lstStyle/>
          <a:p>
            <a:pPr>
              <a:defRPr/>
            </a:pPr>
            <a:fld id="{7720267D-A540-43AE-AD5D-A056611014C8}" type="slidenum">
              <a:rPr lang="en-AU" smtClean="0"/>
              <a:pPr>
                <a:defRPr/>
              </a:pPr>
              <a:t>7</a:t>
            </a:fld>
            <a:endParaRPr lang="en-AU"/>
          </a:p>
        </p:txBody>
      </p:sp>
    </p:spTree>
    <p:extLst>
      <p:ext uri="{BB962C8B-B14F-4D97-AF65-F5344CB8AC3E}">
        <p14:creationId xmlns:p14="http://schemas.microsoft.com/office/powerpoint/2010/main" val="1377750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5241HEP_PowerpointTemplate-V3.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914400" y="3501008"/>
            <a:ext cx="10363200" cy="1224136"/>
          </a:xfrm>
        </p:spPr>
        <p:txBody>
          <a:bodyPr/>
          <a:lstStyle>
            <a:lvl1pPr algn="ctr">
              <a:defRPr b="0"/>
            </a:lvl1pPr>
          </a:lstStyle>
          <a:p>
            <a:r>
              <a:rPr lang="en-US"/>
              <a:t>Click to edit Master title style</a:t>
            </a:r>
            <a:endParaRPr lang="en-AU"/>
          </a:p>
        </p:txBody>
      </p:sp>
      <p:sp>
        <p:nvSpPr>
          <p:cNvPr id="3" name="Subtitle 2"/>
          <p:cNvSpPr>
            <a:spLocks noGrp="1"/>
          </p:cNvSpPr>
          <p:nvPr>
            <p:ph type="subTitle" idx="1"/>
          </p:nvPr>
        </p:nvSpPr>
        <p:spPr>
          <a:xfrm>
            <a:off x="1828800" y="4869160"/>
            <a:ext cx="8534400" cy="769640"/>
          </a:xfrm>
        </p:spPr>
        <p:txBody>
          <a:bodyPr/>
          <a:lstStyle>
            <a:lvl1pPr marL="0" indent="0" algn="ctr">
              <a:buNone/>
              <a:defRPr sz="24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AU"/>
          </a:p>
        </p:txBody>
      </p:sp>
      <p:sp>
        <p:nvSpPr>
          <p:cNvPr id="4" name="Rectangle 4"/>
          <p:cNvSpPr>
            <a:spLocks noGrp="1" noChangeArrowheads="1"/>
          </p:cNvSpPr>
          <p:nvPr>
            <p:ph type="dt" sz="half" idx="10"/>
          </p:nvPr>
        </p:nvSpPr>
        <p:spPr>
          <a:ln/>
        </p:spPr>
        <p:txBody>
          <a:bodyPr/>
          <a:lstStyle>
            <a:lvl1pPr>
              <a:defRPr/>
            </a:lvl1pPr>
          </a:lstStyle>
          <a:p>
            <a:pPr>
              <a:defRPr/>
            </a:pPr>
            <a:fld id="{C9BF1AD4-B20B-43D2-9BA2-3F8EDEE4298F}" type="datetime4">
              <a:rPr lang="en-AU" smtClean="0"/>
              <a:pPr>
                <a:defRPr/>
              </a:pPr>
              <a:t>12 May 2025</a:t>
            </a:fld>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6" name="Rectangle 6"/>
          <p:cNvSpPr>
            <a:spLocks noGrp="1" noChangeArrowheads="1"/>
          </p:cNvSpPr>
          <p:nvPr>
            <p:ph type="sldNum" sz="quarter" idx="12"/>
          </p:nvPr>
        </p:nvSpPr>
        <p:spPr>
          <a:ln/>
        </p:spPr>
        <p:txBody>
          <a:bodyPr/>
          <a:lstStyle>
            <a:lvl1pPr>
              <a:defRPr/>
            </a:lvl1pPr>
          </a:lstStyle>
          <a:p>
            <a:pPr>
              <a:defRPr/>
            </a:pPr>
            <a:fld id="{352D3247-792D-45F8-B740-DEDD60902C69}" type="slidenum">
              <a:rPr lang="en-AU"/>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fld id="{C7C437E4-6B43-47FD-9F82-A17A365E67DC}" type="datetime4">
              <a:rPr lang="en-AU" smtClean="0"/>
              <a:pPr>
                <a:defRPr/>
              </a:pPr>
              <a:t>12 May 2025</a:t>
            </a:fld>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6" name="Rectangle 6"/>
          <p:cNvSpPr>
            <a:spLocks noGrp="1" noChangeArrowheads="1"/>
          </p:cNvSpPr>
          <p:nvPr>
            <p:ph type="sldNum" sz="quarter" idx="12"/>
          </p:nvPr>
        </p:nvSpPr>
        <p:spPr>
          <a:ln/>
        </p:spPr>
        <p:txBody>
          <a:bodyPr/>
          <a:lstStyle>
            <a:lvl1pPr>
              <a:defRPr/>
            </a:lvl1pPr>
          </a:lstStyle>
          <a:p>
            <a:pPr>
              <a:defRPr/>
            </a:pPr>
            <a:fld id="{A5BC7FD3-7564-4EE3-B572-7393F172B902}"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fld id="{FE2D1ADA-D4B6-4F3C-8DAF-4394BE9F95C0}" type="datetime4">
              <a:rPr lang="en-AU" smtClean="0"/>
              <a:pPr>
                <a:defRPr/>
              </a:pPr>
              <a:t>12 May 2025</a:t>
            </a:fld>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6" name="Rectangle 6"/>
          <p:cNvSpPr>
            <a:spLocks noGrp="1" noChangeArrowheads="1"/>
          </p:cNvSpPr>
          <p:nvPr>
            <p:ph type="sldNum" sz="quarter" idx="12"/>
          </p:nvPr>
        </p:nvSpPr>
        <p:spPr>
          <a:ln/>
        </p:spPr>
        <p:txBody>
          <a:bodyPr/>
          <a:lstStyle>
            <a:lvl1pPr>
              <a:defRPr/>
            </a:lvl1pPr>
          </a:lstStyle>
          <a:p>
            <a:pPr>
              <a:defRPr/>
            </a:pPr>
            <a:fld id="{D298CF58-A6F8-435A-A20B-0E114094A2B2}"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fld id="{9787F451-A74B-4F20-80D3-B92AA924E269}" type="datetime4">
              <a:rPr lang="en-AU" smtClean="0"/>
              <a:pPr>
                <a:defRPr/>
              </a:pPr>
              <a:t>12 May 2025</a:t>
            </a:fld>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6" name="Rectangle 6"/>
          <p:cNvSpPr>
            <a:spLocks noGrp="1" noChangeArrowheads="1"/>
          </p:cNvSpPr>
          <p:nvPr>
            <p:ph type="sldNum" sz="quarter" idx="12"/>
          </p:nvPr>
        </p:nvSpPr>
        <p:spPr>
          <a:ln/>
        </p:spPr>
        <p:txBody>
          <a:bodyPr/>
          <a:lstStyle>
            <a:lvl1pPr>
              <a:defRPr/>
            </a:lvl1pPr>
          </a:lstStyle>
          <a:p>
            <a:pPr>
              <a:defRPr/>
            </a:pPr>
            <a:fld id="{3A242682-40D7-4516-8773-47703F7A9B5D}" type="slidenum">
              <a:rPr lang="en-AU"/>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fld id="{B1CD5842-A30D-4895-9567-5FF5449FA16F}" type="datetime4">
              <a:rPr lang="en-AU" smtClean="0"/>
              <a:pPr>
                <a:defRPr/>
              </a:pPr>
              <a:t>12 May 2025</a:t>
            </a:fld>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7" name="Rectangle 6"/>
          <p:cNvSpPr>
            <a:spLocks noGrp="1" noChangeArrowheads="1"/>
          </p:cNvSpPr>
          <p:nvPr>
            <p:ph type="sldNum" sz="quarter" idx="12"/>
          </p:nvPr>
        </p:nvSpPr>
        <p:spPr>
          <a:ln/>
        </p:spPr>
        <p:txBody>
          <a:bodyPr/>
          <a:lstStyle>
            <a:lvl1pPr>
              <a:defRPr/>
            </a:lvl1pPr>
          </a:lstStyle>
          <a:p>
            <a:pPr>
              <a:defRPr/>
            </a:pPr>
            <a:fld id="{7D2ED2C0-B37E-4F1A-8D3A-E1C0ED67E904}"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fld id="{0898C20A-50D1-43E6-BFC3-13DCF72C4307}" type="datetime4">
              <a:rPr lang="en-AU" smtClean="0"/>
              <a:pPr>
                <a:defRPr/>
              </a:pPr>
              <a:t>12 May 2025</a:t>
            </a:fld>
            <a:endParaRPr lang="en-AU"/>
          </a:p>
        </p:txBody>
      </p:sp>
      <p:sp>
        <p:nvSpPr>
          <p:cNvPr id="4"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5" name="Rectangle 6"/>
          <p:cNvSpPr>
            <a:spLocks noGrp="1" noChangeArrowheads="1"/>
          </p:cNvSpPr>
          <p:nvPr>
            <p:ph type="sldNum" sz="quarter" idx="12"/>
          </p:nvPr>
        </p:nvSpPr>
        <p:spPr>
          <a:ln/>
        </p:spPr>
        <p:txBody>
          <a:bodyPr/>
          <a:lstStyle>
            <a:lvl1pPr>
              <a:defRPr/>
            </a:lvl1pPr>
          </a:lstStyle>
          <a:p>
            <a:pPr>
              <a:defRPr/>
            </a:pPr>
            <a:fld id="{EACAD0B4-1CFA-4453-8BF0-DB8A716C5D83}"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A2882BB-11A3-44B1-B90C-2A44CF43CD2D}" type="datetime4">
              <a:rPr lang="en-AU" smtClean="0"/>
              <a:pPr>
                <a:defRPr/>
              </a:pPr>
              <a:t>12 May 2025</a:t>
            </a:fld>
            <a:endParaRPr lang="en-AU"/>
          </a:p>
        </p:txBody>
      </p:sp>
      <p:sp>
        <p:nvSpPr>
          <p:cNvPr id="3"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4" name="Rectangle 6"/>
          <p:cNvSpPr>
            <a:spLocks noGrp="1" noChangeArrowheads="1"/>
          </p:cNvSpPr>
          <p:nvPr>
            <p:ph type="sldNum" sz="quarter" idx="12"/>
          </p:nvPr>
        </p:nvSpPr>
        <p:spPr>
          <a:ln/>
        </p:spPr>
        <p:txBody>
          <a:bodyPr/>
          <a:lstStyle>
            <a:lvl1pPr>
              <a:defRPr/>
            </a:lvl1pPr>
          </a:lstStyle>
          <a:p>
            <a:pPr>
              <a:defRPr/>
            </a:pPr>
            <a:fld id="{2B563417-625D-41E1-9DD0-C58A630D277D}"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513AA9FF-0190-4202-AD30-8418E1B7F9F3}" type="datetime4">
              <a:rPr lang="en-AU" smtClean="0"/>
              <a:pPr>
                <a:defRPr/>
              </a:pPr>
              <a:t>12 May 2025</a:t>
            </a:fld>
            <a:endParaRPr lang="en-AU"/>
          </a:p>
        </p:txBody>
      </p:sp>
      <p:sp>
        <p:nvSpPr>
          <p:cNvPr id="5"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6" name="Rectangle 6"/>
          <p:cNvSpPr>
            <a:spLocks noGrp="1" noChangeArrowheads="1"/>
          </p:cNvSpPr>
          <p:nvPr>
            <p:ph type="sldNum" sz="quarter" idx="12"/>
          </p:nvPr>
        </p:nvSpPr>
        <p:spPr>
          <a:ln/>
        </p:spPr>
        <p:txBody>
          <a:bodyPr/>
          <a:lstStyle>
            <a:lvl1pPr>
              <a:defRPr/>
            </a:lvl1pPr>
          </a:lstStyle>
          <a:p>
            <a:pPr>
              <a:defRPr/>
            </a:pPr>
            <a:fld id="{E46D7CED-F02E-47C9-B1C5-DBF339565470}"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fld id="{8D8D8212-97D8-43C5-84B6-B933F25F3A59}" type="datetime4">
              <a:rPr lang="en-AU" smtClean="0"/>
              <a:pPr>
                <a:defRPr/>
              </a:pPr>
              <a:t>12 May 2025</a:t>
            </a:fld>
            <a:endParaRPr lang="en-AU"/>
          </a:p>
        </p:txBody>
      </p:sp>
      <p:sp>
        <p:nvSpPr>
          <p:cNvPr id="8"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9" name="Rectangle 6"/>
          <p:cNvSpPr>
            <a:spLocks noGrp="1" noChangeArrowheads="1"/>
          </p:cNvSpPr>
          <p:nvPr>
            <p:ph type="sldNum" sz="quarter" idx="12"/>
          </p:nvPr>
        </p:nvSpPr>
        <p:spPr>
          <a:ln/>
        </p:spPr>
        <p:txBody>
          <a:bodyPr/>
          <a:lstStyle>
            <a:lvl1pPr>
              <a:defRPr/>
            </a:lvl1pPr>
          </a:lstStyle>
          <a:p>
            <a:pPr>
              <a:defRPr/>
            </a:pPr>
            <a:fld id="{462A72A5-8BC5-43BB-848E-16096A9FADB2}"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F02865C-1EF7-4B52-AE46-0C54FC51EB4E}" type="datetime4">
              <a:rPr lang="en-AU" smtClean="0"/>
              <a:pPr>
                <a:defRPr/>
              </a:pPr>
              <a:t>12 May 2025</a:t>
            </a:fld>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7" name="Rectangle 6"/>
          <p:cNvSpPr>
            <a:spLocks noGrp="1" noChangeArrowheads="1"/>
          </p:cNvSpPr>
          <p:nvPr>
            <p:ph type="sldNum" sz="quarter" idx="12"/>
          </p:nvPr>
        </p:nvSpPr>
        <p:spPr>
          <a:ln/>
        </p:spPr>
        <p:txBody>
          <a:bodyPr/>
          <a:lstStyle>
            <a:lvl1pPr>
              <a:defRPr/>
            </a:lvl1pPr>
          </a:lstStyle>
          <a:p>
            <a:pPr>
              <a:defRPr/>
            </a:pPr>
            <a:fld id="{B8DD8ED0-9F04-46F1-9978-AE10DD46CCC4}"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85E8426-7711-4E62-855E-33D8AC3FB568}" type="datetime4">
              <a:rPr lang="en-AU" smtClean="0"/>
              <a:pPr>
                <a:defRPr/>
              </a:pPr>
              <a:t>12 May 2025</a:t>
            </a:fld>
            <a:endParaRPr lang="en-AU"/>
          </a:p>
        </p:txBody>
      </p:sp>
      <p:sp>
        <p:nvSpPr>
          <p:cNvPr id="6" name="Rectangle 5"/>
          <p:cNvSpPr>
            <a:spLocks noGrp="1" noChangeArrowheads="1"/>
          </p:cNvSpPr>
          <p:nvPr>
            <p:ph type="ftr" sz="quarter" idx="11"/>
          </p:nvPr>
        </p:nvSpPr>
        <p:spPr>
          <a:ln/>
        </p:spPr>
        <p:txBody>
          <a:bodyPr/>
          <a:lstStyle>
            <a:lvl1pPr>
              <a:defRPr/>
            </a:lvl1pPr>
          </a:lstStyle>
          <a:p>
            <a:pPr>
              <a:defRPr/>
            </a:pPr>
            <a:r>
              <a:rPr lang="en-AU"/>
              <a:t>Hepburn Shire Council</a:t>
            </a:r>
          </a:p>
        </p:txBody>
      </p:sp>
      <p:sp>
        <p:nvSpPr>
          <p:cNvPr id="7" name="Rectangle 6"/>
          <p:cNvSpPr>
            <a:spLocks noGrp="1" noChangeArrowheads="1"/>
          </p:cNvSpPr>
          <p:nvPr>
            <p:ph type="sldNum" sz="quarter" idx="12"/>
          </p:nvPr>
        </p:nvSpPr>
        <p:spPr>
          <a:ln/>
        </p:spPr>
        <p:txBody>
          <a:bodyPr/>
          <a:lstStyle>
            <a:lvl1pPr>
              <a:defRPr/>
            </a:lvl1pPr>
          </a:lstStyle>
          <a:p>
            <a:pPr>
              <a:defRPr/>
            </a:pPr>
            <a:fld id="{7E64C0C7-7E88-4A5D-89C1-152CFC192F59}"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5241HEP_PowerpointTemplate-V32.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39" y="0"/>
            <a:ext cx="12192000" cy="6858000"/>
          </a:xfrm>
          <a:prstGeom prst="rect">
            <a:avLst/>
          </a:prstGeom>
        </p:spPr>
      </p:pic>
      <p:sp>
        <p:nvSpPr>
          <p:cNvPr id="1026" name="Rectangle 2"/>
          <p:cNvSpPr>
            <a:spLocks noGrp="1" noChangeArrowheads="1"/>
          </p:cNvSpPr>
          <p:nvPr>
            <p:ph type="title"/>
          </p:nvPr>
        </p:nvSpPr>
        <p:spPr bwMode="auto">
          <a:xfrm>
            <a:off x="1007435" y="188640"/>
            <a:ext cx="768085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609600" y="6381328"/>
            <a:ext cx="2844800" cy="34014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pPr>
              <a:defRPr/>
            </a:pPr>
            <a:fld id="{D7C587FB-2894-497A-8582-82FA165289BA}" type="datetime4">
              <a:rPr lang="en-AU" smtClean="0"/>
              <a:pPr>
                <a:defRPr/>
              </a:pPr>
              <a:t>12 May 2025</a:t>
            </a:fld>
            <a:endParaRPr lang="en-AU"/>
          </a:p>
        </p:txBody>
      </p:sp>
      <p:sp>
        <p:nvSpPr>
          <p:cNvPr id="1029" name="Rectangle 5"/>
          <p:cNvSpPr>
            <a:spLocks noGrp="1" noChangeArrowheads="1"/>
          </p:cNvSpPr>
          <p:nvPr>
            <p:ph type="ftr" sz="quarter" idx="3"/>
          </p:nvPr>
        </p:nvSpPr>
        <p:spPr bwMode="auto">
          <a:xfrm>
            <a:off x="4165600" y="6381328"/>
            <a:ext cx="3860800" cy="34014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1"/>
                </a:solidFill>
              </a:defRPr>
            </a:lvl1pPr>
          </a:lstStyle>
          <a:p>
            <a:pPr>
              <a:defRPr/>
            </a:pPr>
            <a:r>
              <a:rPr lang="en-AU"/>
              <a:t>Hepburn Shire Council</a:t>
            </a:r>
          </a:p>
        </p:txBody>
      </p:sp>
      <p:sp>
        <p:nvSpPr>
          <p:cNvPr id="1030" name="Rectangle 6"/>
          <p:cNvSpPr>
            <a:spLocks noGrp="1" noChangeArrowheads="1"/>
          </p:cNvSpPr>
          <p:nvPr>
            <p:ph type="sldNum" sz="quarter" idx="4"/>
          </p:nvPr>
        </p:nvSpPr>
        <p:spPr bwMode="auto">
          <a:xfrm>
            <a:off x="8737600" y="6381328"/>
            <a:ext cx="2542976" cy="34014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75F1BC9-E998-49E8-8A36-C012B6D32A69}"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1" r:id="rId6"/>
    <p:sldLayoutId id="2147483653" r:id="rId7"/>
    <p:sldLayoutId id="2147483656" r:id="rId8"/>
    <p:sldLayoutId id="2147483657" r:id="rId9"/>
    <p:sldLayoutId id="2147483658" r:id="rId10"/>
    <p:sldLayoutId id="2147483659" r:id="rId11"/>
  </p:sldLayoutIdLst>
  <p:hf hdr="0"/>
  <p:txStyles>
    <p:titleStyle>
      <a:lvl1pPr algn="l" rtl="0" eaLnBrk="0" fontAlgn="base" hangingPunct="0">
        <a:spcBef>
          <a:spcPct val="0"/>
        </a:spcBef>
        <a:spcAft>
          <a:spcPct val="0"/>
        </a:spcAft>
        <a:defRPr sz="3200" b="1">
          <a:solidFill>
            <a:schemeClr val="bg1"/>
          </a:solidFill>
          <a:latin typeface="Avenir LT Std 35 Light" pitchFamily="34"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rgbClr val="59595B"/>
          </a:solidFill>
          <a:latin typeface="Avenir LT Std 35 Light" pitchFamily="34" charset="0"/>
          <a:ea typeface="+mn-ea"/>
          <a:cs typeface="+mn-cs"/>
        </a:defRPr>
      </a:lvl1pPr>
      <a:lvl2pPr marL="742950" indent="-285750" algn="l" rtl="0" eaLnBrk="0" fontAlgn="base" hangingPunct="0">
        <a:spcBef>
          <a:spcPct val="20000"/>
        </a:spcBef>
        <a:spcAft>
          <a:spcPct val="0"/>
        </a:spcAft>
        <a:buChar char="–"/>
        <a:defRPr sz="2000">
          <a:solidFill>
            <a:srgbClr val="59595B"/>
          </a:solidFill>
          <a:latin typeface="Avenir LT Std 35 Light" pitchFamily="34" charset="0"/>
        </a:defRPr>
      </a:lvl2pPr>
      <a:lvl3pPr marL="1143000" indent="-228600" algn="l" rtl="0" eaLnBrk="0" fontAlgn="base" hangingPunct="0">
        <a:spcBef>
          <a:spcPct val="20000"/>
        </a:spcBef>
        <a:spcAft>
          <a:spcPct val="0"/>
        </a:spcAft>
        <a:buChar char="•"/>
        <a:defRPr sz="1800">
          <a:solidFill>
            <a:srgbClr val="59595B"/>
          </a:solidFill>
          <a:latin typeface="Avenir LT Std 35 Light" pitchFamily="34" charset="0"/>
        </a:defRPr>
      </a:lvl3pPr>
      <a:lvl4pPr marL="1600200" indent="-228600" algn="l" rtl="0" eaLnBrk="0" fontAlgn="base" hangingPunct="0">
        <a:spcBef>
          <a:spcPct val="20000"/>
        </a:spcBef>
        <a:spcAft>
          <a:spcPct val="0"/>
        </a:spcAft>
        <a:buChar char="–"/>
        <a:defRPr sz="1600">
          <a:solidFill>
            <a:srgbClr val="59595B"/>
          </a:solidFill>
          <a:latin typeface="Avenir LT Std 35 Light" pitchFamily="34" charset="0"/>
        </a:defRPr>
      </a:lvl4pPr>
      <a:lvl5pPr marL="2057400" indent="-228600" algn="l" rtl="0" eaLnBrk="0" fontAlgn="base" hangingPunct="0">
        <a:spcBef>
          <a:spcPct val="20000"/>
        </a:spcBef>
        <a:spcAft>
          <a:spcPct val="0"/>
        </a:spcAft>
        <a:buChar char="»"/>
        <a:defRPr sz="1600">
          <a:solidFill>
            <a:srgbClr val="59595B"/>
          </a:solidFill>
          <a:latin typeface="Avenir LT Std 35 Light"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F0650-6F08-F76E-D8F0-F6D756B133AB}"/>
              </a:ext>
            </a:extLst>
          </p:cNvPr>
          <p:cNvSpPr>
            <a:spLocks noGrp="1"/>
          </p:cNvSpPr>
          <p:nvPr>
            <p:ph type="ctrTitle"/>
          </p:nvPr>
        </p:nvSpPr>
        <p:spPr>
          <a:xfrm>
            <a:off x="759125" y="5059513"/>
            <a:ext cx="10363200" cy="1224136"/>
          </a:xfrm>
        </p:spPr>
        <p:txBody>
          <a:bodyPr/>
          <a:lstStyle/>
          <a:p>
            <a:r>
              <a:rPr lang="en-US" dirty="0"/>
              <a:t>Your feedback and alignment with the </a:t>
            </a:r>
            <a:br>
              <a:rPr lang="en-US" dirty="0"/>
            </a:br>
            <a:r>
              <a:rPr lang="en-US" dirty="0"/>
              <a:t>Draft Council Plan 2025-2029</a:t>
            </a:r>
            <a:endParaRPr lang="en-AU"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6972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2165F-6DB1-9893-3338-222A980C95E4}"/>
            </a:ext>
          </a:extLst>
        </p:cNvPr>
        <p:cNvGrpSpPr/>
        <p:nvPr/>
      </p:nvGrpSpPr>
      <p:grpSpPr>
        <a:xfrm>
          <a:off x="0" y="0"/>
          <a:ext cx="0" cy="0"/>
          <a:chOff x="0" y="0"/>
          <a:chExt cx="0" cy="0"/>
        </a:xfrm>
      </p:grpSpPr>
      <p:sp>
        <p:nvSpPr>
          <p:cNvPr id="18" name="Title 1">
            <a:extLst>
              <a:ext uri="{FF2B5EF4-FFF2-40B4-BE49-F238E27FC236}">
                <a16:creationId xmlns:a16="http://schemas.microsoft.com/office/drawing/2014/main" id="{DCAB6E3A-77E5-B320-41C5-0B4AB1F6BA36}"/>
              </a:ext>
            </a:extLst>
          </p:cNvPr>
          <p:cNvSpPr>
            <a:spLocks noGrp="1"/>
          </p:cNvSpPr>
          <p:nvPr>
            <p:ph type="title"/>
          </p:nvPr>
        </p:nvSpPr>
        <p:spPr>
          <a:xfrm>
            <a:off x="1007435" y="188640"/>
            <a:ext cx="7680853" cy="1143000"/>
          </a:xfrm>
        </p:spPr>
        <p:txBody>
          <a:bodyPr/>
          <a:lstStyle/>
          <a:p>
            <a:r>
              <a:rPr lang="en-US">
                <a:latin typeface="Calibri" panose="020F0502020204030204" pitchFamily="34" charset="0"/>
                <a:ea typeface="Calibri" panose="020F0502020204030204" pitchFamily="34" charset="0"/>
                <a:cs typeface="Calibri" panose="020F0502020204030204" pitchFamily="34" charset="0"/>
              </a:rPr>
              <a:t>Introduction</a:t>
            </a:r>
          </a:p>
        </p:txBody>
      </p:sp>
      <p:sp>
        <p:nvSpPr>
          <p:cNvPr id="4" name="Date Placeholder 3">
            <a:extLst>
              <a:ext uri="{FF2B5EF4-FFF2-40B4-BE49-F238E27FC236}">
                <a16:creationId xmlns:a16="http://schemas.microsoft.com/office/drawing/2014/main" id="{ABB2B06F-68AE-6008-10B5-E238C42C197D}"/>
              </a:ext>
            </a:extLst>
          </p:cNvPr>
          <p:cNvSpPr>
            <a:spLocks noGrp="1"/>
          </p:cNvSpPr>
          <p:nvPr>
            <p:ph type="dt" sz="half" idx="10"/>
          </p:nvPr>
        </p:nvSpPr>
        <p:spPr>
          <a:xfrm>
            <a:off x="609600" y="6381328"/>
            <a:ext cx="2844800" cy="340147"/>
          </a:xfrm>
        </p:spPr>
        <p:txBody>
          <a:bodyPr wrap="square" anchor="t">
            <a:normAutofit/>
          </a:bodyPr>
          <a:lstStyle/>
          <a:p>
            <a:pPr>
              <a:spcAft>
                <a:spcPts val="600"/>
              </a:spcAft>
              <a:defRPr/>
            </a:pPr>
            <a:fld id="{9787F451-A74B-4F20-80D3-B92AA924E269}" type="datetime4">
              <a:rPr lang="en-AU" smtClean="0"/>
              <a:pPr>
                <a:spcAft>
                  <a:spcPts val="600"/>
                </a:spcAft>
                <a:defRPr/>
              </a:pPr>
              <a:t>12 May 2025</a:t>
            </a:fld>
            <a:endParaRPr lang="en-AU"/>
          </a:p>
        </p:txBody>
      </p:sp>
      <p:sp>
        <p:nvSpPr>
          <p:cNvPr id="5" name="Footer Placeholder 4">
            <a:extLst>
              <a:ext uri="{FF2B5EF4-FFF2-40B4-BE49-F238E27FC236}">
                <a16:creationId xmlns:a16="http://schemas.microsoft.com/office/drawing/2014/main" id="{9AC8A0A3-75B8-5085-4736-2A517C86D4DC}"/>
              </a:ext>
            </a:extLst>
          </p:cNvPr>
          <p:cNvSpPr>
            <a:spLocks noGrp="1"/>
          </p:cNvSpPr>
          <p:nvPr>
            <p:ph type="ftr" sz="quarter" idx="11"/>
          </p:nvPr>
        </p:nvSpPr>
        <p:spPr>
          <a:xfrm>
            <a:off x="4165600" y="6381328"/>
            <a:ext cx="3860800" cy="340147"/>
          </a:xfrm>
        </p:spPr>
        <p:txBody>
          <a:bodyPr wrap="square" anchor="t">
            <a:normAutofit/>
          </a:bodyPr>
          <a:lstStyle/>
          <a:p>
            <a:pPr>
              <a:spcAft>
                <a:spcPts val="600"/>
              </a:spcAft>
              <a:defRPr/>
            </a:pPr>
            <a:r>
              <a:rPr lang="en-AU"/>
              <a:t>Hepburn Shire Council</a:t>
            </a:r>
          </a:p>
        </p:txBody>
      </p:sp>
      <p:sp>
        <p:nvSpPr>
          <p:cNvPr id="6" name="Slide Number Placeholder 5">
            <a:extLst>
              <a:ext uri="{FF2B5EF4-FFF2-40B4-BE49-F238E27FC236}">
                <a16:creationId xmlns:a16="http://schemas.microsoft.com/office/drawing/2014/main" id="{48A17593-DD5E-956E-9D59-62350DE0BFE2}"/>
              </a:ext>
            </a:extLst>
          </p:cNvPr>
          <p:cNvSpPr>
            <a:spLocks noGrp="1"/>
          </p:cNvSpPr>
          <p:nvPr>
            <p:ph type="sldNum" sz="quarter" idx="12"/>
          </p:nvPr>
        </p:nvSpPr>
        <p:spPr>
          <a:xfrm>
            <a:off x="8737600" y="6381328"/>
            <a:ext cx="2542976" cy="340147"/>
          </a:xfrm>
        </p:spPr>
        <p:txBody>
          <a:bodyPr wrap="square" anchor="t">
            <a:normAutofit/>
          </a:bodyPr>
          <a:lstStyle/>
          <a:p>
            <a:pPr>
              <a:spcAft>
                <a:spcPts val="600"/>
              </a:spcAft>
              <a:defRPr/>
            </a:pPr>
            <a:fld id="{3A242682-40D7-4516-8773-47703F7A9B5D}" type="slidenum">
              <a:rPr lang="en-AU" smtClean="0"/>
              <a:pPr>
                <a:spcAft>
                  <a:spcPts val="600"/>
                </a:spcAft>
                <a:defRPr/>
              </a:pPr>
              <a:t>2</a:t>
            </a:fld>
            <a:endParaRPr lang="en-AU"/>
          </a:p>
        </p:txBody>
      </p:sp>
      <p:sp>
        <p:nvSpPr>
          <p:cNvPr id="7" name="Rectangle: Diagonal Corners Rounded 6">
            <a:extLst>
              <a:ext uri="{FF2B5EF4-FFF2-40B4-BE49-F238E27FC236}">
                <a16:creationId xmlns:a16="http://schemas.microsoft.com/office/drawing/2014/main" id="{76FD1C6A-0FDB-D1E5-A4A4-080B8A077EAA}"/>
              </a:ext>
            </a:extLst>
          </p:cNvPr>
          <p:cNvSpPr/>
          <p:nvPr/>
        </p:nvSpPr>
        <p:spPr>
          <a:xfrm>
            <a:off x="1704970" y="2273159"/>
            <a:ext cx="7032630" cy="2569135"/>
          </a:xfrm>
          <a:prstGeom prst="round2DiagRect">
            <a:avLst/>
          </a:prstGeom>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BFD6BC91-6E58-A923-0446-6E85CC661C1D}"/>
              </a:ext>
            </a:extLst>
          </p:cNvPr>
          <p:cNvSpPr txBox="1"/>
          <p:nvPr/>
        </p:nvSpPr>
        <p:spPr>
          <a:xfrm>
            <a:off x="1947998" y="2459504"/>
            <a:ext cx="6705600" cy="1938992"/>
          </a:xfrm>
          <a:prstGeom prst="rect">
            <a:avLst/>
          </a:prstGeom>
          <a:noFill/>
        </p:spPr>
        <p:txBody>
          <a:bodyPr wrap="square" rtlCol="0">
            <a:spAutoFit/>
          </a:bodyPr>
          <a:lstStyle/>
          <a:p>
            <a:pPr marL="285750" indent="-285750">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r>
              <a:rPr lang="en-US" sz="2400"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We have listened to our community and have welcomed their feedback</a:t>
            </a:r>
          </a:p>
          <a:p>
            <a:endPar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a:p>
            <a:r>
              <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The following slides detail how our Draft Council Plan aligns with the </a:t>
            </a:r>
          </a:p>
          <a:p>
            <a:r>
              <a:rPr lang="en-US"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rPr>
              <a:t>priorities of the Hepburn Shire community.</a:t>
            </a:r>
            <a:endParaRPr lang="en-AU" b="1" dirty="0">
              <a:solidFill>
                <a:schemeClr val="bg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44092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A91F9-678B-A5AE-A9A6-7624F128C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54F19A-6DDB-A213-140E-911CA63673CE}"/>
              </a:ext>
            </a:extLst>
          </p:cNvPr>
          <p:cNvSpPr>
            <a:spLocks noGrp="1"/>
          </p:cNvSpPr>
          <p:nvPr>
            <p:ph type="title"/>
          </p:nvPr>
        </p:nvSpPr>
        <p:spPr/>
        <p:txBody>
          <a:bodyPr/>
          <a:lstStyle/>
          <a:p>
            <a:r>
              <a:rPr lang="en-US" dirty="0"/>
              <a:t>Community feedback and alignment with the Council Plan – Community &amp; Wellbeing</a:t>
            </a:r>
            <a:endParaRPr lang="en-AU" dirty="0"/>
          </a:p>
        </p:txBody>
      </p:sp>
      <p:sp>
        <p:nvSpPr>
          <p:cNvPr id="5" name="Date Placeholder 4">
            <a:extLst>
              <a:ext uri="{FF2B5EF4-FFF2-40B4-BE49-F238E27FC236}">
                <a16:creationId xmlns:a16="http://schemas.microsoft.com/office/drawing/2014/main" id="{1E06193C-B43C-D6CC-62C0-406B37806E2F}"/>
              </a:ext>
            </a:extLst>
          </p:cNvPr>
          <p:cNvSpPr>
            <a:spLocks noGrp="1"/>
          </p:cNvSpPr>
          <p:nvPr>
            <p:ph type="dt" sz="half" idx="10"/>
          </p:nvPr>
        </p:nvSpPr>
        <p:spPr/>
        <p:txBody>
          <a:bodyPr/>
          <a:lstStyle/>
          <a:p>
            <a:pPr>
              <a:defRPr/>
            </a:pPr>
            <a:fld id="{B1CD5842-A30D-4895-9567-5FF5449FA16F}" type="datetime4">
              <a:rPr lang="en-AU" smtClean="0"/>
              <a:pPr>
                <a:defRPr/>
              </a:pPr>
              <a:t>12 May 2025</a:t>
            </a:fld>
            <a:endParaRPr lang="en-AU"/>
          </a:p>
        </p:txBody>
      </p:sp>
      <p:sp>
        <p:nvSpPr>
          <p:cNvPr id="6" name="Footer Placeholder 5">
            <a:extLst>
              <a:ext uri="{FF2B5EF4-FFF2-40B4-BE49-F238E27FC236}">
                <a16:creationId xmlns:a16="http://schemas.microsoft.com/office/drawing/2014/main" id="{E69548BC-4329-6D07-08EC-B4107F0E7BC8}"/>
              </a:ext>
            </a:extLst>
          </p:cNvPr>
          <p:cNvSpPr>
            <a:spLocks noGrp="1"/>
          </p:cNvSpPr>
          <p:nvPr>
            <p:ph type="ftr" sz="quarter" idx="11"/>
          </p:nvPr>
        </p:nvSpPr>
        <p:spPr/>
        <p:txBody>
          <a:bodyPr/>
          <a:lstStyle/>
          <a:p>
            <a:pPr>
              <a:defRPr/>
            </a:pPr>
            <a:r>
              <a:rPr lang="en-AU"/>
              <a:t>Hepburn Shire Council</a:t>
            </a:r>
          </a:p>
        </p:txBody>
      </p:sp>
      <p:sp>
        <p:nvSpPr>
          <p:cNvPr id="7" name="Slide Number Placeholder 6">
            <a:extLst>
              <a:ext uri="{FF2B5EF4-FFF2-40B4-BE49-F238E27FC236}">
                <a16:creationId xmlns:a16="http://schemas.microsoft.com/office/drawing/2014/main" id="{70778B31-110B-1EC1-7DD1-4867AD1B23A8}"/>
              </a:ext>
            </a:extLst>
          </p:cNvPr>
          <p:cNvSpPr>
            <a:spLocks noGrp="1"/>
          </p:cNvSpPr>
          <p:nvPr>
            <p:ph type="sldNum" sz="quarter" idx="12"/>
          </p:nvPr>
        </p:nvSpPr>
        <p:spPr/>
        <p:txBody>
          <a:bodyPr/>
          <a:lstStyle/>
          <a:p>
            <a:pPr>
              <a:defRPr/>
            </a:pPr>
            <a:fld id="{7D2ED2C0-B37E-4F1A-8D3A-E1C0ED67E904}" type="slidenum">
              <a:rPr lang="en-AU" smtClean="0"/>
              <a:pPr>
                <a:defRPr/>
              </a:pPr>
              <a:t>3</a:t>
            </a:fld>
            <a:endParaRPr lang="en-AU"/>
          </a:p>
        </p:txBody>
      </p:sp>
      <p:graphicFrame>
        <p:nvGraphicFramePr>
          <p:cNvPr id="3" name="Table 2">
            <a:extLst>
              <a:ext uri="{FF2B5EF4-FFF2-40B4-BE49-F238E27FC236}">
                <a16:creationId xmlns:a16="http://schemas.microsoft.com/office/drawing/2014/main" id="{1FF9CAF2-4D79-647A-4879-7528A40AB313}"/>
              </a:ext>
            </a:extLst>
          </p:cNvPr>
          <p:cNvGraphicFramePr>
            <a:graphicFrameLocks noGrp="1"/>
          </p:cNvGraphicFramePr>
          <p:nvPr>
            <p:extLst>
              <p:ext uri="{D42A27DB-BD31-4B8C-83A1-F6EECF244321}">
                <p14:modId xmlns:p14="http://schemas.microsoft.com/office/powerpoint/2010/main" val="3801972762"/>
              </p:ext>
            </p:extLst>
          </p:nvPr>
        </p:nvGraphicFramePr>
        <p:xfrm>
          <a:off x="112295" y="1123092"/>
          <a:ext cx="11935327" cy="6003041"/>
        </p:xfrm>
        <a:graphic>
          <a:graphicData uri="http://schemas.openxmlformats.org/drawingml/2006/table">
            <a:tbl>
              <a:tblPr firstRow="1" bandRow="1">
                <a:tableStyleId>{5C22544A-7EE6-4342-B048-85BDC9FD1C3A}</a:tableStyleId>
              </a:tblPr>
              <a:tblGrid>
                <a:gridCol w="963716">
                  <a:extLst>
                    <a:ext uri="{9D8B030D-6E8A-4147-A177-3AD203B41FA5}">
                      <a16:colId xmlns:a16="http://schemas.microsoft.com/office/drawing/2014/main" val="2668982119"/>
                    </a:ext>
                  </a:extLst>
                </a:gridCol>
                <a:gridCol w="2746691">
                  <a:extLst>
                    <a:ext uri="{9D8B030D-6E8A-4147-A177-3AD203B41FA5}">
                      <a16:colId xmlns:a16="http://schemas.microsoft.com/office/drawing/2014/main" val="1560292846"/>
                    </a:ext>
                  </a:extLst>
                </a:gridCol>
                <a:gridCol w="3330635">
                  <a:extLst>
                    <a:ext uri="{9D8B030D-6E8A-4147-A177-3AD203B41FA5}">
                      <a16:colId xmlns:a16="http://schemas.microsoft.com/office/drawing/2014/main" val="3759442073"/>
                    </a:ext>
                  </a:extLst>
                </a:gridCol>
                <a:gridCol w="988565">
                  <a:extLst>
                    <a:ext uri="{9D8B030D-6E8A-4147-A177-3AD203B41FA5}">
                      <a16:colId xmlns:a16="http://schemas.microsoft.com/office/drawing/2014/main" val="62125436"/>
                    </a:ext>
                  </a:extLst>
                </a:gridCol>
                <a:gridCol w="756961">
                  <a:extLst>
                    <a:ext uri="{9D8B030D-6E8A-4147-A177-3AD203B41FA5}">
                      <a16:colId xmlns:a16="http://schemas.microsoft.com/office/drawing/2014/main" val="1486287581"/>
                    </a:ext>
                  </a:extLst>
                </a:gridCol>
                <a:gridCol w="3148759">
                  <a:extLst>
                    <a:ext uri="{9D8B030D-6E8A-4147-A177-3AD203B41FA5}">
                      <a16:colId xmlns:a16="http://schemas.microsoft.com/office/drawing/2014/main" val="951938762"/>
                    </a:ext>
                  </a:extLst>
                </a:gridCol>
              </a:tblGrid>
              <a:tr h="250328">
                <a:tc rowSpan="2">
                  <a:txBody>
                    <a:bodyPr/>
                    <a:lstStyle/>
                    <a:p>
                      <a:pPr algn="ctr"/>
                      <a:r>
                        <a:rPr lang="en-US" sz="1000" dirty="0">
                          <a:ln>
                            <a:noFill/>
                          </a:ln>
                          <a:solidFill>
                            <a:srgbClr val="3C8C93"/>
                          </a:solidFill>
                        </a:rPr>
                        <a:t>Engagement Method</a:t>
                      </a:r>
                      <a:endParaRPr lang="en-AU" sz="1000" dirty="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endParaRPr lang="en-US" sz="1000" dirty="0">
                        <a:ln>
                          <a:noFill/>
                        </a:ln>
                        <a:solidFill>
                          <a:srgbClr val="3C8C93"/>
                        </a:solidFill>
                      </a:endParaRPr>
                    </a:p>
                    <a:p>
                      <a:pPr algn="ctr"/>
                      <a:r>
                        <a:rPr lang="en-US" sz="1000" dirty="0">
                          <a:ln>
                            <a:noFill/>
                          </a:ln>
                          <a:solidFill>
                            <a:srgbClr val="3C8C93"/>
                          </a:solidFill>
                        </a:rPr>
                        <a:t> Community Health &amp; Wellbeing Priorities</a:t>
                      </a:r>
                      <a:endParaRPr lang="en-AU" sz="1000" dirty="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lang="en-US" sz="1000" dirty="0">
                          <a:ln>
                            <a:noFill/>
                          </a:ln>
                          <a:solidFill>
                            <a:srgbClr val="3C8C93"/>
                          </a:solidFill>
                        </a:rPr>
                        <a:t>How we have responded</a:t>
                      </a:r>
                      <a:endParaRPr lang="en-AU" sz="1000" dirty="0">
                        <a:ln>
                          <a:noFill/>
                        </a:ln>
                        <a:solidFill>
                          <a:srgbClr val="3C8C93"/>
                        </a:solidFill>
                      </a:endParaRPr>
                    </a:p>
                  </a:txBody>
                  <a:tcPr anchor="ct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a:ln>
                            <a:noFill/>
                          </a:ln>
                          <a:solidFill>
                            <a:srgbClr val="3C8C93"/>
                          </a:solidFill>
                        </a:rPr>
                        <a:t>Council Plan </a:t>
                      </a:r>
                      <a:endParaRPr lang="en-AU" sz="100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36829380"/>
                  </a:ext>
                </a:extLst>
              </a:tr>
              <a:tr h="230790">
                <a:tc vMerge="1">
                  <a:txBody>
                    <a:bodyPr/>
                    <a:lstStyle/>
                    <a:p>
                      <a:endParaRPr lang="en-AU"/>
                    </a:p>
                  </a:txBody>
                  <a:tcPr/>
                </a:tc>
                <a:tc vMerge="1">
                  <a:txBody>
                    <a:bodyPr/>
                    <a:lstStyle/>
                    <a:p>
                      <a:endParaRPr lang="en-AU" sz="1400"/>
                    </a:p>
                  </a:txBody>
                  <a:tcPr>
                    <a:solidFill>
                      <a:schemeClr val="accent5">
                        <a:lumMod val="90000"/>
                      </a:schemeClr>
                    </a:solidFill>
                  </a:tcPr>
                </a:tc>
                <a:tc vMerge="1">
                  <a:txBody>
                    <a:bodyPr/>
                    <a:lstStyle/>
                    <a:p>
                      <a:endParaRPr lang="en-AU"/>
                    </a:p>
                  </a:txBody>
                  <a:tcPr/>
                </a:tc>
                <a:tc>
                  <a:txBody>
                    <a:bodyPr/>
                    <a:lstStyle/>
                    <a:p>
                      <a:r>
                        <a:rPr lang="en-US" sz="1000" b="1">
                          <a:ln>
                            <a:noFill/>
                          </a:ln>
                          <a:solidFill>
                            <a:srgbClr val="3C8C93"/>
                          </a:solidFill>
                        </a:rPr>
                        <a:t>Domain</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Outcome </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Strategy</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422649"/>
                  </a:ext>
                </a:extLst>
              </a:tr>
              <a:tr h="344201">
                <a:tc rowSpan="7">
                  <a:txBody>
                    <a:bodyPr/>
                    <a:lstStyle/>
                    <a:p>
                      <a:pPr marL="0" indent="0">
                        <a:buFont typeface="+mj-lt"/>
                        <a:buNone/>
                      </a:pPr>
                      <a:r>
                        <a:rPr lang="en-US" sz="800" b="1" dirty="0">
                          <a:solidFill>
                            <a:schemeClr val="bg2">
                              <a:lumMod val="75000"/>
                            </a:schemeClr>
                          </a:solidFill>
                        </a:rPr>
                        <a:t>Community Survey</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342900" indent="-342900">
                        <a:buFont typeface="+mj-lt"/>
                        <a:buAutoNum type="arabicPeriod"/>
                      </a:pPr>
                      <a:r>
                        <a:rPr lang="en-US" sz="800" b="1" dirty="0">
                          <a:solidFill>
                            <a:schemeClr val="bg2">
                              <a:lumMod val="75000"/>
                            </a:schemeClr>
                          </a:solidFill>
                        </a:rPr>
                        <a:t>Mental wellbeing and being socially connected to family / friends and </a:t>
                      </a:r>
                      <a:r>
                        <a:rPr lang="en-US" sz="800" b="1" dirty="0" err="1">
                          <a:solidFill>
                            <a:schemeClr val="bg2">
                              <a:lumMod val="75000"/>
                            </a:schemeClr>
                          </a:solidFill>
                        </a:rPr>
                        <a:t>neighbours</a:t>
                      </a:r>
                      <a:r>
                        <a:rPr lang="en-US" sz="800" b="1" dirty="0">
                          <a:solidFill>
                            <a:schemeClr val="bg2">
                              <a:lumMod val="75000"/>
                            </a:schemeClr>
                          </a:solidFill>
                        </a:rPr>
                        <a:t>.</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0" indent="0">
                        <a:buFont typeface="Arial" panose="020B0604020202020204" pitchFamily="34" charset="0"/>
                        <a:buNone/>
                      </a:pPr>
                      <a:r>
                        <a:rPr lang="en-US" sz="800" b="1" dirty="0">
                          <a:solidFill>
                            <a:schemeClr val="bg2">
                              <a:lumMod val="75000"/>
                            </a:schemeClr>
                          </a:solidFill>
                        </a:rPr>
                        <a:t>Improving mental wellbeing is a priority area selected through our Municipal Public Health and Wellbeing Plan (incorporated into Council Plan).</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r>
                        <a:rPr lang="en-US" sz="800" b="1" dirty="0">
                          <a:solidFill>
                            <a:schemeClr val="bg2">
                              <a:lumMod val="75000"/>
                            </a:schemeClr>
                          </a:solidFill>
                        </a:rPr>
                        <a:t>Hepburn Life</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r>
                        <a:rPr lang="en-US" sz="800" b="1">
                          <a:solidFill>
                            <a:schemeClr val="bg2">
                              <a:lumMod val="75000"/>
                            </a:schemeClr>
                          </a:solidFill>
                        </a:rPr>
                        <a:t>Outcome 2:</a:t>
                      </a:r>
                      <a:endParaRPr lang="en-AU" sz="80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lvl="0"/>
                      <a:r>
                        <a:rPr lang="en-US" sz="800" b="1">
                          <a:solidFill>
                            <a:schemeClr val="bg2">
                              <a:lumMod val="75000"/>
                            </a:schemeClr>
                          </a:solidFill>
                        </a:rPr>
                        <a:t>Strategy 1: </a:t>
                      </a:r>
                      <a:r>
                        <a:rPr lang="en-US" sz="800" b="1" kern="1200">
                          <a:solidFill>
                            <a:schemeClr val="bg2">
                              <a:lumMod val="75000"/>
                            </a:schemeClr>
                          </a:solidFill>
                          <a:effectLst/>
                          <a:latin typeface="+mn-lt"/>
                          <a:ea typeface="+mn-ea"/>
                          <a:cs typeface="+mn-cs"/>
                        </a:rPr>
                        <a:t>Municipal Public Health and Wellbeing priority: </a:t>
                      </a:r>
                    </a:p>
                    <a:p>
                      <a:pPr lvl="0"/>
                      <a:r>
                        <a:rPr lang="en-US" sz="800" b="1" i="1" kern="1200">
                          <a:solidFill>
                            <a:schemeClr val="bg2">
                              <a:lumMod val="75000"/>
                            </a:schemeClr>
                          </a:solidFill>
                          <a:effectLst/>
                          <a:latin typeface="+mn-lt"/>
                          <a:ea typeface="+mn-ea"/>
                          <a:cs typeface="+mn-cs"/>
                        </a:rPr>
                        <a:t>Improving Active Living </a:t>
                      </a:r>
                      <a:endParaRPr lang="en-AU" sz="800" i="1" kern="120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extLst>
                  <a:ext uri="{0D108BD9-81ED-4DB2-BD59-A6C34878D82A}">
                    <a16:rowId xmlns:a16="http://schemas.microsoft.com/office/drawing/2014/main" val="2243425768"/>
                  </a:ext>
                </a:extLst>
              </a:tr>
              <a:tr h="469364">
                <a:tc vMerge="1">
                  <a:txBody>
                    <a:bodyPr/>
                    <a:lstStyle/>
                    <a:p>
                      <a:pPr marL="0" indent="0">
                        <a:buFont typeface="+mj-lt"/>
                        <a:buNone/>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a:pPr>
                      <a:endParaRPr lang="en-AU" sz="1050">
                        <a:solidFill>
                          <a:schemeClr val="bg2">
                            <a:lumMod val="75000"/>
                          </a:schemeClr>
                        </a:solidFill>
                      </a:endParaRPr>
                    </a:p>
                  </a:txBody>
                  <a:tcPr>
                    <a:solidFill>
                      <a:schemeClr val="accent5">
                        <a:lumMod val="90000"/>
                      </a:schemeClr>
                    </a:solidFill>
                  </a:tcPr>
                </a:tc>
                <a:tc vMerge="1">
                  <a:txBody>
                    <a:bodyPr/>
                    <a:lstStyle/>
                    <a:p>
                      <a:endParaRPr lang="en-AU"/>
                    </a:p>
                  </a:txBody>
                  <a:tcPr/>
                </a:tc>
                <a:tc vMerge="1">
                  <a:txBody>
                    <a:bodyPr/>
                    <a:lstStyle/>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dirty="0">
                        <a:solidFill>
                          <a:schemeClr val="bg2">
                            <a:lumMod val="75000"/>
                          </a:schemeClr>
                        </a:solidFill>
                      </a:endParaRPr>
                    </a:p>
                  </a:txBody>
                  <a:tcPr>
                    <a:solidFill>
                      <a:schemeClr val="accent5">
                        <a:lumMod val="90000"/>
                      </a:schemeClr>
                    </a:solidFill>
                  </a:tcPr>
                </a:tc>
                <a:tc>
                  <a:txBody>
                    <a:bodyPr/>
                    <a:lstStyle/>
                    <a:p>
                      <a:pPr lvl="0"/>
                      <a:r>
                        <a:rPr lang="en-US" sz="800" b="1" kern="1200">
                          <a:solidFill>
                            <a:schemeClr val="bg2">
                              <a:lumMod val="75000"/>
                            </a:schemeClr>
                          </a:solidFill>
                          <a:effectLst/>
                          <a:latin typeface="+mn-lt"/>
                          <a:ea typeface="+mn-ea"/>
                          <a:cs typeface="+mn-cs"/>
                        </a:rPr>
                        <a:t>Strategy 2: </a:t>
                      </a:r>
                    </a:p>
                    <a:p>
                      <a:pPr lvl="0"/>
                      <a:r>
                        <a:rPr lang="en-US" sz="800" b="1" kern="1200">
                          <a:solidFill>
                            <a:schemeClr val="bg2">
                              <a:lumMod val="75000"/>
                            </a:schemeClr>
                          </a:solidFill>
                          <a:effectLst/>
                          <a:latin typeface="+mn-lt"/>
                          <a:ea typeface="+mn-ea"/>
                          <a:cs typeface="+mn-cs"/>
                        </a:rPr>
                        <a:t>Public Health and Wellbeing priority: </a:t>
                      </a:r>
                    </a:p>
                    <a:p>
                      <a:pPr lvl="0"/>
                      <a:r>
                        <a:rPr lang="en-US" sz="800" b="1" i="1" kern="1200">
                          <a:solidFill>
                            <a:schemeClr val="bg2">
                              <a:lumMod val="75000"/>
                            </a:schemeClr>
                          </a:solidFill>
                          <a:effectLst/>
                          <a:latin typeface="+mn-lt"/>
                          <a:ea typeface="+mn-ea"/>
                          <a:cs typeface="+mn-cs"/>
                        </a:rPr>
                        <a:t>Improving Mental Wellbeing </a:t>
                      </a:r>
                      <a:endParaRPr lang="en-AU" sz="800" b="1" i="1"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043011449"/>
                  </a:ext>
                </a:extLst>
              </a:tr>
              <a:tr h="360501">
                <a:tc vMerge="1">
                  <a:txBody>
                    <a:bodyPr/>
                    <a:lstStyle/>
                    <a:p>
                      <a:pPr marL="0" indent="0">
                        <a:buFont typeface="+mj-lt"/>
                        <a:buNone/>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a:pPr>
                      <a:endParaRPr lang="en-AU" sz="800" b="1">
                        <a:solidFill>
                          <a:schemeClr val="bg2">
                            <a:lumMod val="75000"/>
                          </a:schemeClr>
                        </a:solidFill>
                      </a:endParaRPr>
                    </a:p>
                  </a:txBody>
                  <a:tcPr>
                    <a:solidFill>
                      <a:schemeClr val="accent5">
                        <a:lumMod val="90000"/>
                      </a:schemeClr>
                    </a:solidFill>
                  </a:tcPr>
                </a:tc>
                <a:tc vMerge="1">
                  <a:txBody>
                    <a:bodyPr/>
                    <a:lstStyle/>
                    <a:p>
                      <a:endParaRPr lang="en-AU"/>
                    </a:p>
                  </a:txBody>
                  <a:tcPr/>
                </a:tc>
                <a:tc vMerge="1">
                  <a:txBody>
                    <a:bodyPr/>
                    <a:lstStyle/>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dirty="0">
                        <a:solidFill>
                          <a:schemeClr val="bg2">
                            <a:lumMod val="75000"/>
                          </a:schemeClr>
                        </a:solidFill>
                      </a:endParaRPr>
                    </a:p>
                  </a:txBody>
                  <a:tcPr>
                    <a:solidFill>
                      <a:schemeClr val="accent5">
                        <a:lumMod val="90000"/>
                      </a:schemeClr>
                    </a:solidFill>
                  </a:tcPr>
                </a:tc>
                <a:tc>
                  <a:txBody>
                    <a:bodyPr/>
                    <a:lstStyle/>
                    <a:p>
                      <a:pPr lvl="0"/>
                      <a:r>
                        <a:rPr lang="en-US" sz="800" b="1" i="0" kern="1200" dirty="0">
                          <a:solidFill>
                            <a:schemeClr val="bg2">
                              <a:lumMod val="75000"/>
                            </a:schemeClr>
                          </a:solidFill>
                          <a:effectLst/>
                          <a:latin typeface="+mn-lt"/>
                          <a:ea typeface="+mn-ea"/>
                          <a:cs typeface="+mn-cs"/>
                        </a:rPr>
                        <a:t>Strategy 3:</a:t>
                      </a:r>
                    </a:p>
                    <a:p>
                      <a:pPr lvl="0"/>
                      <a:r>
                        <a:rPr lang="en-US" sz="800" b="1" i="0" kern="1200" dirty="0">
                          <a:solidFill>
                            <a:schemeClr val="bg2">
                              <a:lumMod val="75000"/>
                            </a:schemeClr>
                          </a:solidFill>
                          <a:effectLst/>
                          <a:latin typeface="+mn-lt"/>
                          <a:ea typeface="+mn-ea"/>
                          <a:cs typeface="+mn-cs"/>
                        </a:rPr>
                        <a:t>Innovate: Reconciliation Action Plan 2025-2027</a:t>
                      </a:r>
                      <a:endParaRPr lang="en-AU" sz="800" b="1" i="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048645891"/>
                  </a:ext>
                </a:extLst>
              </a:tr>
              <a:tr h="219037">
                <a:tc vMerge="1">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rowSpan="2">
                  <a:txBody>
                    <a:bodyPr/>
                    <a:lstStyle/>
                    <a:p>
                      <a:pPr marL="342900" indent="-342900">
                        <a:buFont typeface="+mj-lt"/>
                        <a:buAutoNum type="arabicPeriod" startAt="2"/>
                      </a:pPr>
                      <a:r>
                        <a:rPr lang="en-US" sz="800" b="1">
                          <a:solidFill>
                            <a:schemeClr val="bg2">
                              <a:lumMod val="75000"/>
                            </a:schemeClr>
                          </a:solidFill>
                        </a:rPr>
                        <a:t>Keeping physically active and being able to walk/cycle to work, school activities.</a:t>
                      </a:r>
                      <a:endParaRPr lang="en-AU" sz="800" b="1">
                        <a:solidFill>
                          <a:schemeClr val="bg2">
                            <a:lumMod val="75000"/>
                          </a:schemeClr>
                        </a:solidFill>
                      </a:endParaRPr>
                    </a:p>
                  </a:txBody>
                  <a:tcPr>
                    <a:solidFill>
                      <a:srgbClr val="D6EDED"/>
                    </a:solidFill>
                  </a:tcPr>
                </a:tc>
                <a:tc rowSpan="2">
                  <a:txBody>
                    <a:bodyPr/>
                    <a:lstStyle/>
                    <a:p>
                      <a:pPr marL="0" indent="0">
                        <a:buFont typeface="Arial" panose="020B0604020202020204" pitchFamily="34" charset="0"/>
                        <a:buNone/>
                      </a:pPr>
                      <a:r>
                        <a:rPr lang="en-US" sz="800" b="1">
                          <a:solidFill>
                            <a:schemeClr val="bg2">
                              <a:lumMod val="75000"/>
                            </a:schemeClr>
                          </a:solidFill>
                        </a:rPr>
                        <a:t>Increasing active living is a priority area selected through our Municipal Public Health and Wellbeing Plan (incorporated into Council Plan). </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Life</a:t>
                      </a:r>
                      <a:endParaRPr lang="en-AU" sz="800" b="1">
                        <a:solidFill>
                          <a:schemeClr val="bg2">
                            <a:lumMod val="75000"/>
                          </a:schemeClr>
                        </a:solidFill>
                      </a:endParaRPr>
                    </a:p>
                  </a:txBody>
                  <a:tcPr>
                    <a:solidFill>
                      <a:srgbClr val="D6EDED"/>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4</a:t>
                      </a:r>
                      <a:endParaRPr lang="en-AU" sz="800" b="1" kern="120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4130804036"/>
                  </a:ext>
                </a:extLst>
              </a:tr>
              <a:tr h="469364">
                <a:tc vMerge="1">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vMerge="1">
                  <a:txBody>
                    <a:bodyPr/>
                    <a:lstStyle/>
                    <a:p>
                      <a:pPr marL="342900" indent="-342900">
                        <a:buFont typeface="+mj-lt"/>
                        <a:buAutoNum type="arabicPeriod" startAt="2"/>
                      </a:pPr>
                      <a:endParaRPr lang="en-AU" sz="800" b="1">
                        <a:solidFill>
                          <a:schemeClr val="bg2">
                            <a:lumMod val="75000"/>
                          </a:schemeClr>
                        </a:solidFill>
                      </a:endParaRPr>
                    </a:p>
                  </a:txBody>
                  <a:tcPr>
                    <a:solidFill>
                      <a:srgbClr val="D6EDED"/>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a:t>
                      </a:r>
                      <a:endParaRPr lang="en-AU" sz="800" b="1">
                        <a:solidFill>
                          <a:schemeClr val="bg2">
                            <a:lumMod val="75000"/>
                          </a:schemeClr>
                        </a:solidFill>
                      </a:endParaRPr>
                    </a:p>
                  </a:txBody>
                  <a:tcPr>
                    <a:solidFill>
                      <a:srgbClr val="D6EDED"/>
                    </a:solidFill>
                  </a:tcPr>
                </a:tc>
                <a:tc>
                  <a:txBody>
                    <a:bodyPr/>
                    <a:lstStyle/>
                    <a:p>
                      <a:r>
                        <a:rPr lang="en-US" sz="800" b="1">
                          <a:solidFill>
                            <a:schemeClr val="bg2">
                              <a:lumMod val="75000"/>
                            </a:schemeClr>
                          </a:solidFill>
                        </a:rPr>
                        <a:t>Outcome 1</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Future Hepburn Structure Plans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Objective: </a:t>
                      </a:r>
                      <a:r>
                        <a:rPr lang="en-US" sz="800" b="1" i="1" kern="1200">
                          <a:solidFill>
                            <a:schemeClr val="bg2">
                              <a:lumMod val="75000"/>
                            </a:schemeClr>
                          </a:solidFill>
                          <a:effectLst/>
                          <a:latin typeface="+mn-lt"/>
                          <a:ea typeface="+mn-ea"/>
                          <a:cs typeface="+mn-cs"/>
                        </a:rPr>
                        <a:t>Movement and access</a:t>
                      </a:r>
                      <a:endParaRPr lang="en-AU" sz="800" i="1" kern="120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2215635444"/>
                  </a:ext>
                </a:extLst>
              </a:tr>
              <a:tr h="344201">
                <a:tc vMerge="1">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rowSpan="2">
                  <a:txBody>
                    <a:bodyPr/>
                    <a:lstStyle/>
                    <a:p>
                      <a:pPr marL="342900" indent="-342900">
                        <a:buFont typeface="+mj-lt"/>
                        <a:buAutoNum type="arabicPeriod" startAt="3"/>
                      </a:pPr>
                      <a:r>
                        <a:rPr lang="en-US" sz="800" b="1">
                          <a:solidFill>
                            <a:schemeClr val="bg2">
                              <a:lumMod val="75000"/>
                            </a:schemeClr>
                          </a:solidFill>
                        </a:rPr>
                        <a:t>Being able to access healthy / affordable food</a:t>
                      </a:r>
                      <a:endParaRPr lang="en-AU" sz="800" b="1">
                        <a:solidFill>
                          <a:schemeClr val="bg2">
                            <a:lumMod val="75000"/>
                          </a:schemeClr>
                        </a:solidFill>
                      </a:endParaRPr>
                    </a:p>
                  </a:txBody>
                  <a:tcPr>
                    <a:solidFill>
                      <a:schemeClr val="accent5">
                        <a:lumMod val="90000"/>
                      </a:schemeClr>
                    </a:solidFill>
                  </a:tcPr>
                </a:tc>
                <a:tc rowSpan="2">
                  <a:txBody>
                    <a:bodyPr/>
                    <a:lstStyle/>
                    <a:p>
                      <a:pPr marL="0" lvl="0" indent="0" algn="l" defTabSz="914400" rtl="0" eaLnBrk="1" latinLnBrk="0" hangingPunct="1">
                        <a:buFont typeface="Arial" panose="020B0604020202020204" pitchFamily="34" charset="0"/>
                        <a:buNone/>
                      </a:pPr>
                      <a:r>
                        <a:rPr lang="en-US" sz="800" b="1" kern="1200" dirty="0">
                          <a:solidFill>
                            <a:schemeClr val="bg2">
                              <a:lumMod val="75000"/>
                            </a:schemeClr>
                          </a:solidFill>
                          <a:latin typeface="+mn-lt"/>
                          <a:ea typeface="+mn-ea"/>
                          <a:cs typeface="+mn-cs"/>
                        </a:rPr>
                        <a:t>Priority has been given to improving mental wellbeing and keeping physically active through our Municipal Health and Wellbeing Priorities. Although health eating is not a designated priority area (with only two) it is still an important response and Council will support actions where resources allow – including through the implementation of our Rural Strategy that is designed to protect agriculture land. </a:t>
                      </a:r>
                      <a:endParaRPr lang="en-AU" sz="800" b="1" kern="1200" dirty="0">
                        <a:solidFill>
                          <a:schemeClr val="bg2">
                            <a:lumMod val="75000"/>
                          </a:schemeClr>
                        </a:solidFill>
                        <a:latin typeface="+mn-lt"/>
                        <a:ea typeface="+mn-ea"/>
                        <a:cs typeface="+mn-cs"/>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Life</a:t>
                      </a:r>
                      <a:endParaRPr lang="en-AU" sz="800" b="1">
                        <a:solidFill>
                          <a:schemeClr val="bg2">
                            <a:lumMod val="75000"/>
                          </a:schemeClr>
                        </a:solidFill>
                      </a:endParaRPr>
                    </a:p>
                    <a:p>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2</a:t>
                      </a:r>
                      <a:endParaRPr lang="en-AU" sz="800" b="1"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976065069"/>
                  </a:ext>
                </a:extLst>
              </a:tr>
              <a:tr h="547546">
                <a:tc vMerge="1">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startAt="3"/>
                      </a:pPr>
                      <a:endParaRPr lang="en-AU" sz="800">
                        <a:solidFill>
                          <a:schemeClr val="bg2">
                            <a:lumMod val="75000"/>
                          </a:schemeClr>
                        </a:solidFill>
                      </a:endParaRPr>
                    </a:p>
                  </a:txBody>
                  <a:tcPr>
                    <a:solidFill>
                      <a:schemeClr val="accent5">
                        <a:lumMod val="90000"/>
                      </a:schemeClr>
                    </a:solidFill>
                  </a:tcPr>
                </a:tc>
                <a:tc vMerge="1">
                  <a:txBody>
                    <a:bodyPr/>
                    <a:lstStyle/>
                    <a:p>
                      <a:endParaRPr lang="en-AU"/>
                    </a:p>
                  </a:txBody>
                  <a:tcPr/>
                </a:tc>
                <a:tc>
                  <a:txBody>
                    <a:bodyPr/>
                    <a:lstStyle/>
                    <a:p>
                      <a:r>
                        <a:rPr lang="en-US" sz="800" b="1">
                          <a:solidFill>
                            <a:schemeClr val="bg2">
                              <a:lumMod val="75000"/>
                            </a:schemeClr>
                          </a:solidFill>
                        </a:rPr>
                        <a:t>Future Hepburn</a:t>
                      </a:r>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1</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4</a:t>
                      </a:r>
                      <a:endParaRPr lang="en-AU" sz="800" b="1"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360790021"/>
                  </a:ext>
                </a:extLst>
              </a:tr>
              <a:tr h="469364">
                <a:tc rowSpan="6">
                  <a:txBody>
                    <a:bodyPr/>
                    <a:lstStyle/>
                    <a:p>
                      <a:pPr marL="0" indent="0">
                        <a:buFont typeface="+mj-lt"/>
                        <a:buNone/>
                      </a:pPr>
                      <a:r>
                        <a:rPr lang="en-US" sz="800" b="1">
                          <a:solidFill>
                            <a:srgbClr val="59595B"/>
                          </a:solidFill>
                        </a:rPr>
                        <a:t>Deliberative Engagement Panel</a:t>
                      </a:r>
                      <a:endParaRPr lang="en-AU" sz="800" b="1">
                        <a:solidFill>
                          <a:srgbClr val="59595B"/>
                        </a:solidFill>
                      </a:endParaRPr>
                    </a:p>
                  </a:txBody>
                  <a:tcPr/>
                </a:tc>
                <a:tc>
                  <a:txBody>
                    <a:bodyPr/>
                    <a:lstStyle/>
                    <a:p>
                      <a:pPr marL="228600" indent="-228600">
                        <a:buFont typeface="+mj-lt"/>
                        <a:buAutoNum type="arabicPeriod"/>
                      </a:pPr>
                      <a:r>
                        <a:rPr lang="en-AU" sz="800" b="1" i="0" u="none" strike="noStrike" kern="1200">
                          <a:solidFill>
                            <a:schemeClr val="bg2">
                              <a:lumMod val="75000"/>
                            </a:schemeClr>
                          </a:solidFill>
                          <a:effectLst/>
                          <a:latin typeface="+mn-lt"/>
                          <a:ea typeface="+mn-ea"/>
                          <a:cs typeface="+mn-cs"/>
                        </a:rPr>
                        <a:t>Low-cost Housing - affordable and secure housing, balance between permanent vs short stay accommodation</a:t>
                      </a:r>
                      <a:endParaRPr lang="en-AU" sz="800" b="1">
                        <a:solidFill>
                          <a:schemeClr val="bg2">
                            <a:lumMod val="75000"/>
                          </a:schemeClr>
                        </a:solidFill>
                      </a:endParaRPr>
                    </a:p>
                  </a:txBody>
                  <a:tcPr/>
                </a:tc>
                <a:tc>
                  <a:txBody>
                    <a:bodyPr/>
                    <a:lstStyle/>
                    <a:p>
                      <a:pPr marL="0" indent="0">
                        <a:buFont typeface="Arial" panose="020B0604020202020204" pitchFamily="34" charset="0"/>
                        <a:buNone/>
                      </a:pPr>
                      <a:r>
                        <a:rPr lang="en-US" sz="800" b="1" dirty="0">
                          <a:solidFill>
                            <a:schemeClr val="bg2">
                              <a:lumMod val="75000"/>
                            </a:schemeClr>
                          </a:solidFill>
                        </a:rPr>
                        <a:t>Through our adopted Future Hepburn Structure Plans, a key objective is to strive for affordable housing across the Shire. </a:t>
                      </a:r>
                      <a:endParaRPr lang="en-AU" sz="800" b="1" dirty="0">
                        <a:solidFill>
                          <a:schemeClr val="bg2">
                            <a:lumMod val="75000"/>
                          </a:schemeClr>
                        </a:solidFill>
                      </a:endParaRPr>
                    </a:p>
                  </a:txBody>
                  <a:tcPr/>
                </a:tc>
                <a:tc>
                  <a:txBody>
                    <a:bodyPr/>
                    <a:lstStyle/>
                    <a:p>
                      <a:r>
                        <a:rPr lang="en-US" sz="800" b="1" dirty="0">
                          <a:solidFill>
                            <a:schemeClr val="bg2">
                              <a:lumMod val="75000"/>
                            </a:schemeClr>
                          </a:solidFill>
                        </a:rPr>
                        <a:t>Future Hepburn</a:t>
                      </a:r>
                      <a:endParaRPr lang="en-AU" sz="800" b="1" dirty="0">
                        <a:solidFill>
                          <a:schemeClr val="bg2">
                            <a:lumMod val="75000"/>
                          </a:schemeClr>
                        </a:solidFill>
                      </a:endParaRPr>
                    </a:p>
                  </a:txBody>
                  <a:tcPr/>
                </a:tc>
                <a:tc>
                  <a:txBody>
                    <a:bodyPr/>
                    <a:lstStyle/>
                    <a:p>
                      <a:r>
                        <a:rPr lang="en-US" sz="800" b="1" dirty="0">
                          <a:solidFill>
                            <a:schemeClr val="bg2">
                              <a:lumMod val="75000"/>
                            </a:schemeClr>
                          </a:solidFill>
                        </a:rPr>
                        <a:t>Outcome 1</a:t>
                      </a:r>
                      <a:endParaRPr lang="en-AU" sz="800" b="1" dirty="0">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Future Hepburn Structure Plans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Objective: Housing</a:t>
                      </a:r>
                      <a:endParaRPr lang="en-AU" sz="800" kern="1200">
                        <a:solidFill>
                          <a:schemeClr val="bg2">
                            <a:lumMod val="75000"/>
                          </a:schemeClr>
                        </a:solidFill>
                        <a:effectLst/>
                        <a:latin typeface="+mn-lt"/>
                        <a:ea typeface="+mn-ea"/>
                        <a:cs typeface="+mn-cs"/>
                      </a:endParaRPr>
                    </a:p>
                  </a:txBody>
                  <a:tcPr/>
                </a:tc>
                <a:extLst>
                  <a:ext uri="{0D108BD9-81ED-4DB2-BD59-A6C34878D82A}">
                    <a16:rowId xmlns:a16="http://schemas.microsoft.com/office/drawing/2014/main" val="4230970119"/>
                  </a:ext>
                </a:extLst>
              </a:tr>
              <a:tr h="231482">
                <a:tc vMerge="1">
                  <a:txBody>
                    <a:bodyPr/>
                    <a:lstStyle/>
                    <a:p>
                      <a:pPr marL="0" indent="0">
                        <a:buFont typeface="+mj-lt"/>
                        <a:buNone/>
                      </a:pPr>
                      <a:endParaRPr lang="en-AU" sz="800">
                        <a:solidFill>
                          <a:srgbClr val="59595B"/>
                        </a:solidFill>
                      </a:endParaRPr>
                    </a:p>
                  </a:txBody>
                  <a:tcPr>
                    <a:solidFill>
                      <a:schemeClr val="accent5">
                        <a:lumMod val="90000"/>
                      </a:schemeClr>
                    </a:solidFill>
                  </a:tcPr>
                </a:tc>
                <a:tc rowSpan="2">
                  <a:txBody>
                    <a:bodyPr/>
                    <a:lstStyle/>
                    <a:p>
                      <a:pPr marL="228600" indent="-228600">
                        <a:buFont typeface="+mj-lt"/>
                        <a:buAutoNum type="arabicPeriod" startAt="2"/>
                      </a:pPr>
                      <a:r>
                        <a:rPr lang="en-AU" sz="800" b="1" i="0" u="none" strike="noStrike" kern="1200">
                          <a:solidFill>
                            <a:schemeClr val="bg2">
                              <a:lumMod val="75000"/>
                            </a:schemeClr>
                          </a:solidFill>
                          <a:effectLst/>
                          <a:latin typeface="+mn-lt"/>
                          <a:ea typeface="+mn-ea"/>
                          <a:cs typeface="+mn-cs"/>
                        </a:rPr>
                        <a:t>Accessibility - footpaths and maintained roadsides for walkability</a:t>
                      </a:r>
                      <a:endParaRPr lang="en-AU" sz="800" b="1">
                        <a:solidFill>
                          <a:schemeClr val="bg2">
                            <a:lumMod val="75000"/>
                          </a:schemeClr>
                        </a:solidFill>
                      </a:endParaRPr>
                    </a:p>
                  </a:txBody>
                  <a:tcPr>
                    <a:solidFill>
                      <a:schemeClr val="accent5">
                        <a:lumMod val="90000"/>
                      </a:schemeClr>
                    </a:solidFill>
                  </a:tcPr>
                </a:tc>
                <a:tc rowSpan="2">
                  <a:txBody>
                    <a:bodyPr/>
                    <a:lstStyle/>
                    <a:p>
                      <a:pPr marL="228600" indent="-228600">
                        <a:buFont typeface="Arial" panose="020B0604020202020204" pitchFamily="34" charset="0"/>
                        <a:buChar char="•"/>
                      </a:pPr>
                      <a:r>
                        <a:rPr lang="en-US" sz="800" b="1" dirty="0">
                          <a:solidFill>
                            <a:schemeClr val="bg2">
                              <a:lumMod val="75000"/>
                            </a:schemeClr>
                          </a:solidFill>
                        </a:rPr>
                        <a:t>Improvement in movement and access is an objective within our adopted Future Hepburn Structure Plans. </a:t>
                      </a:r>
                    </a:p>
                    <a:p>
                      <a:pPr marL="228600" indent="-228600">
                        <a:buFont typeface="Arial" panose="020B0604020202020204" pitchFamily="34" charset="0"/>
                        <a:buChar char="•"/>
                      </a:pPr>
                      <a:r>
                        <a:rPr lang="en-US" sz="800" b="1" dirty="0">
                          <a:solidFill>
                            <a:schemeClr val="bg2">
                              <a:lumMod val="75000"/>
                            </a:schemeClr>
                          </a:solidFill>
                        </a:rPr>
                        <a:t>Footpath asset information including health and service levels can be found in our Asset Plan 2025-2034 </a:t>
                      </a:r>
                    </a:p>
                    <a:p>
                      <a:pPr marL="228600" indent="-228600">
                        <a:buFont typeface="Arial" panose="020B0604020202020204" pitchFamily="34" charset="0"/>
                        <a:buChar char="•"/>
                      </a:pPr>
                      <a:r>
                        <a:rPr lang="en-US" sz="800" b="1" dirty="0">
                          <a:solidFill>
                            <a:schemeClr val="bg2">
                              <a:lumMod val="75000"/>
                            </a:schemeClr>
                          </a:solidFill>
                        </a:rPr>
                        <a:t>Council will complete its Integrated Transport Strategy in 2025/26, and has included the following indictor in the Council </a:t>
                      </a:r>
                      <a:r>
                        <a:rPr lang="en-US" sz="800" b="1" kern="1200" dirty="0">
                          <a:solidFill>
                            <a:schemeClr val="bg2">
                              <a:lumMod val="75000"/>
                            </a:schemeClr>
                          </a:solidFill>
                          <a:latin typeface="+mn-lt"/>
                          <a:ea typeface="+mn-ea"/>
                          <a:cs typeface="+mn-cs"/>
                        </a:rPr>
                        <a:t>Plan (</a:t>
                      </a:r>
                      <a:r>
                        <a:rPr lang="en-AU" sz="800" b="1" kern="1200" dirty="0">
                          <a:solidFill>
                            <a:schemeClr val="bg2">
                              <a:lumMod val="75000"/>
                            </a:schemeClr>
                          </a:solidFill>
                          <a:latin typeface="+mn-lt"/>
                          <a:ea typeface="+mn-ea"/>
                          <a:cs typeface="+mn-cs"/>
                        </a:rPr>
                        <a:t>100% of actions achieved in the Integrated Transport Strategy per adopted timelines)</a:t>
                      </a:r>
                      <a:endParaRPr lang="en-US" sz="800" b="1" kern="1200" dirty="0">
                        <a:solidFill>
                          <a:schemeClr val="bg2">
                            <a:lumMod val="75000"/>
                          </a:schemeClr>
                        </a:solidFill>
                        <a:latin typeface="+mn-lt"/>
                        <a:ea typeface="+mn-ea"/>
                        <a:cs typeface="+mn-cs"/>
                      </a:endParaRPr>
                    </a:p>
                  </a:txBody>
                  <a:tcPr>
                    <a:solidFill>
                      <a:schemeClr val="accent5">
                        <a:lumMod val="90000"/>
                      </a:schemeClr>
                    </a:solidFill>
                  </a:tcPr>
                </a:tc>
                <a:tc rowSpan="2">
                  <a:txBody>
                    <a:bodyPr/>
                    <a:lstStyle/>
                    <a:p>
                      <a:r>
                        <a:rPr lang="en-US" sz="800" b="1">
                          <a:solidFill>
                            <a:schemeClr val="bg2">
                              <a:lumMod val="75000"/>
                            </a:schemeClr>
                          </a:solidFill>
                        </a:rPr>
                        <a:t>Hepburn Life</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4:</a:t>
                      </a:r>
                      <a:endParaRPr lang="en-AU" sz="800" b="1"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322075628"/>
                  </a:ext>
                </a:extLst>
              </a:tr>
              <a:tr h="396928">
                <a:tc vMerge="1">
                  <a:txBody>
                    <a:bodyPr/>
                    <a:lstStyle/>
                    <a:p>
                      <a:pPr marL="0" indent="0">
                        <a:buFont typeface="+mj-lt"/>
                        <a:buNone/>
                      </a:pPr>
                      <a:endParaRPr lang="en-AU" sz="800">
                        <a:solidFill>
                          <a:srgbClr val="59595B"/>
                        </a:solidFill>
                      </a:endParaRPr>
                    </a:p>
                  </a:txBody>
                  <a:tcPr>
                    <a:solidFill>
                      <a:schemeClr val="accent5">
                        <a:lumMod val="90000"/>
                      </a:schemeClr>
                    </a:solidFill>
                  </a:tcPr>
                </a:tc>
                <a:tc vMerge="1">
                  <a:txBody>
                    <a:bodyPr/>
                    <a:lstStyle/>
                    <a:p>
                      <a:pPr marL="228600" indent="-228600">
                        <a:buFont typeface="+mj-lt"/>
                        <a:buAutoNum type="arabicPeriod" startAt="2"/>
                      </a:pPr>
                      <a:endParaRPr lang="en-AU" sz="800" b="1">
                        <a:solidFill>
                          <a:schemeClr val="bg2">
                            <a:lumMod val="75000"/>
                          </a:schemeClr>
                        </a:solidFill>
                      </a:endParaRPr>
                    </a:p>
                  </a:txBody>
                  <a:tcPr>
                    <a:solidFill>
                      <a:schemeClr val="accent5">
                        <a:lumMod val="90000"/>
                      </a:schemeClr>
                    </a:solidFill>
                  </a:tcPr>
                </a:tc>
                <a:tc vMerge="1">
                  <a:txBody>
                    <a:bodyPr/>
                    <a:lstStyle/>
                    <a:p>
                      <a:endParaRPr lang="en-AU"/>
                    </a:p>
                  </a:txBody>
                  <a:tcPr/>
                </a:tc>
                <a:tc vMerge="1">
                  <a:txBody>
                    <a:bodyPr/>
                    <a:lstStyle/>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1</a:t>
                      </a:r>
                      <a:endParaRPr lang="en-AU" sz="800" b="1">
                        <a:solidFill>
                          <a:schemeClr val="bg2">
                            <a:lumMod val="75000"/>
                          </a:schemeClr>
                        </a:solidFill>
                      </a:endParaRPr>
                    </a:p>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Future Hepburn Structure Plans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Objective: Movement and access</a:t>
                      </a:r>
                      <a:endParaRPr lang="en-AU" sz="800"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169167097"/>
                  </a:ext>
                </a:extLst>
              </a:tr>
              <a:tr h="351797">
                <a:tc vMerge="1">
                  <a:txBody>
                    <a:bodyPr/>
                    <a:lstStyle/>
                    <a:p>
                      <a:pPr marL="0" indent="0">
                        <a:buFont typeface="+mj-lt"/>
                        <a:buNone/>
                      </a:pPr>
                      <a:endParaRPr lang="en-AU" sz="800">
                        <a:solidFill>
                          <a:srgbClr val="59595B"/>
                        </a:solidFill>
                      </a:endParaRPr>
                    </a:p>
                  </a:txBody>
                  <a:tcPr>
                    <a:solidFill>
                      <a:srgbClr val="D6EDED"/>
                    </a:solidFill>
                  </a:tcPr>
                </a:tc>
                <a:tc rowSpan="3">
                  <a:txBody>
                    <a:bodyPr/>
                    <a:lstStyle/>
                    <a:p>
                      <a:pPr marL="228600" indent="-228600">
                        <a:buFont typeface="+mj-lt"/>
                        <a:buAutoNum type="arabicPeriod" startAt="3"/>
                      </a:pPr>
                      <a:r>
                        <a:rPr lang="en-AU" sz="800" b="1" i="0" u="none" strike="noStrike" kern="1200" dirty="0">
                          <a:solidFill>
                            <a:schemeClr val="bg2">
                              <a:lumMod val="75000"/>
                            </a:schemeClr>
                          </a:solidFill>
                          <a:effectLst/>
                          <a:latin typeface="+mn-lt"/>
                          <a:ea typeface="+mn-ea"/>
                          <a:cs typeface="+mn-cs"/>
                        </a:rPr>
                        <a:t>Belonging and social connection - building social inclusion, sense of belonging through local festivals, knowing neighbours, welcoming new residents</a:t>
                      </a:r>
                      <a:endParaRPr lang="en-AU" sz="800" b="1" dirty="0">
                        <a:solidFill>
                          <a:schemeClr val="bg2">
                            <a:lumMod val="75000"/>
                          </a:schemeClr>
                        </a:solidFill>
                      </a:endParaRPr>
                    </a:p>
                  </a:txBody>
                  <a:tcPr>
                    <a:solidFill>
                      <a:srgbClr val="D6EDED"/>
                    </a:solidFill>
                  </a:tcPr>
                </a:tc>
                <a:tc rowSpan="3">
                  <a:txBody>
                    <a:body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2">
                              <a:lumMod val="75000"/>
                            </a:schemeClr>
                          </a:solidFill>
                        </a:rPr>
                        <a:t>Improving mental wellbeing is a priority area selected through our Municipal Public Health and Wellbeing Plan (incorporated into Council Plan)</a:t>
                      </a:r>
                      <a:endParaRPr lang="en-AU" sz="800" b="1" dirty="0">
                        <a:solidFill>
                          <a:schemeClr val="bg2">
                            <a:lumMod val="75000"/>
                          </a:schemeClr>
                        </a:solidFill>
                      </a:endParaRPr>
                    </a:p>
                    <a:p>
                      <a:pPr marL="228600" indent="-228600">
                        <a:buFont typeface="Arial" panose="020B0604020202020204" pitchFamily="34" charset="0"/>
                        <a:buChar char="•"/>
                      </a:pPr>
                      <a:endParaRPr lang="en-AU" sz="800" b="1" dirty="0">
                        <a:solidFill>
                          <a:schemeClr val="bg2">
                            <a:lumMod val="75000"/>
                          </a:schemeClr>
                        </a:solidFill>
                      </a:endParaRPr>
                    </a:p>
                  </a:txBody>
                  <a:tcPr>
                    <a:solidFill>
                      <a:srgbClr val="D6EDED"/>
                    </a:solid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Life</a:t>
                      </a:r>
                      <a:endParaRPr lang="en-AU" sz="800" b="1">
                        <a:solidFill>
                          <a:schemeClr val="bg2">
                            <a:lumMod val="75000"/>
                          </a:schemeClr>
                        </a:solidFill>
                      </a:endParaRPr>
                    </a:p>
                    <a:p>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Strategy 1: </a:t>
                      </a:r>
                      <a:r>
                        <a:rPr lang="en-US" sz="800" b="1" kern="1200" dirty="0">
                          <a:solidFill>
                            <a:schemeClr val="bg2">
                              <a:lumMod val="75000"/>
                            </a:schemeClr>
                          </a:solidFill>
                          <a:effectLst/>
                          <a:latin typeface="+mn-lt"/>
                          <a:ea typeface="+mn-ea"/>
                          <a:cs typeface="+mn-cs"/>
                        </a:rPr>
                        <a:t>Municipal Public Health and Wellbeing priority: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1" kern="1200" dirty="0">
                          <a:solidFill>
                            <a:schemeClr val="bg2">
                              <a:lumMod val="75000"/>
                            </a:schemeClr>
                          </a:solidFill>
                          <a:effectLst/>
                          <a:latin typeface="+mn-lt"/>
                          <a:ea typeface="+mn-ea"/>
                          <a:cs typeface="+mn-cs"/>
                        </a:rPr>
                        <a:t>Improving Active Living </a:t>
                      </a:r>
                      <a:endParaRPr lang="en-AU" sz="800" i="1"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1927736793"/>
                  </a:ext>
                </a:extLst>
              </a:tr>
              <a:tr h="469364">
                <a:tc vMerge="1">
                  <a:txBody>
                    <a:bodyPr/>
                    <a:lstStyle/>
                    <a:p>
                      <a:pPr marL="0" indent="0">
                        <a:buFont typeface="+mj-lt"/>
                        <a:buNone/>
                      </a:pPr>
                      <a:endParaRPr lang="en-AU" sz="800">
                        <a:solidFill>
                          <a:srgbClr val="59595B"/>
                        </a:solidFill>
                      </a:endParaRPr>
                    </a:p>
                  </a:txBody>
                  <a:tcPr>
                    <a:solidFill>
                      <a:srgbClr val="D6EDED"/>
                    </a:solidFill>
                  </a:tcPr>
                </a:tc>
                <a:tc vMerge="1">
                  <a:txBody>
                    <a:bodyPr/>
                    <a:lstStyle/>
                    <a:p>
                      <a:pPr marL="228600" indent="-228600">
                        <a:buFont typeface="+mj-lt"/>
                        <a:buAutoNum type="arabicPeriod" startAt="3"/>
                      </a:pPr>
                      <a:endParaRPr lang="en-AU" sz="800">
                        <a:solidFill>
                          <a:schemeClr val="bg2">
                            <a:lumMod val="75000"/>
                          </a:schemeClr>
                        </a:solidFill>
                      </a:endParaRPr>
                    </a:p>
                  </a:txBody>
                  <a:tcPr>
                    <a:solidFill>
                      <a:srgbClr val="D6EDED"/>
                    </a:solidFill>
                  </a:tcPr>
                </a:tc>
                <a:tc vMerge="1">
                  <a:txBody>
                    <a:bodyPr/>
                    <a:lstStyle/>
                    <a:p>
                      <a:endParaRPr lang="en-AU"/>
                    </a:p>
                  </a:txBody>
                  <a:tcPr/>
                </a:tc>
                <a:tc vMerge="1">
                  <a:txBody>
                    <a:bodyPr/>
                    <a:lstStyle/>
                    <a:p>
                      <a:endParaRPr lang="en-AU" sz="800" b="1">
                        <a:solidFill>
                          <a:srgbClr val="59595B"/>
                        </a:solidFill>
                      </a:endParaRPr>
                    </a:p>
                  </a:txBody>
                  <a:tcPr>
                    <a:solidFill>
                      <a:srgbClr val="D6EDED"/>
                    </a:solidFill>
                  </a:tcPr>
                </a:tc>
                <a:tc>
                  <a:txBody>
                    <a:bodyPr/>
                    <a:lstStyle/>
                    <a:p>
                      <a:r>
                        <a:rPr lang="en-US" sz="800" b="1">
                          <a:solidFill>
                            <a:srgbClr val="59595B"/>
                          </a:solidFill>
                        </a:rPr>
                        <a:t>Outcome 2</a:t>
                      </a:r>
                      <a:endParaRPr lang="en-AU" sz="800" b="1">
                        <a:solidFill>
                          <a:srgbClr val="59595B"/>
                        </a:solidFill>
                      </a:endParaRPr>
                    </a:p>
                  </a:txBody>
                  <a:tcPr>
                    <a:solidFill>
                      <a:srgbClr val="D6EDED"/>
                    </a:solidFill>
                  </a:tcPr>
                </a:tc>
                <a:tc>
                  <a:txBody>
                    <a:bodyPr/>
                    <a:lstStyle/>
                    <a:p>
                      <a:pPr lvl="0"/>
                      <a:r>
                        <a:rPr lang="en-US" sz="800" b="1" kern="1200" dirty="0">
                          <a:solidFill>
                            <a:schemeClr val="bg2">
                              <a:lumMod val="75000"/>
                            </a:schemeClr>
                          </a:solidFill>
                          <a:effectLst/>
                          <a:latin typeface="+mn-lt"/>
                          <a:ea typeface="+mn-ea"/>
                          <a:cs typeface="+mn-cs"/>
                        </a:rPr>
                        <a:t>Strategy 2: </a:t>
                      </a:r>
                    </a:p>
                    <a:p>
                      <a:pPr lvl="0"/>
                      <a:r>
                        <a:rPr lang="en-US" sz="800" b="1" kern="1200" dirty="0">
                          <a:solidFill>
                            <a:schemeClr val="bg2">
                              <a:lumMod val="75000"/>
                            </a:schemeClr>
                          </a:solidFill>
                          <a:effectLst/>
                          <a:latin typeface="+mn-lt"/>
                          <a:ea typeface="+mn-ea"/>
                          <a:cs typeface="+mn-cs"/>
                        </a:rPr>
                        <a:t>Public Health and Wellbeing priority: </a:t>
                      </a:r>
                    </a:p>
                    <a:p>
                      <a:pPr lvl="0"/>
                      <a:r>
                        <a:rPr lang="en-US" sz="800" b="1" i="1" kern="1200" dirty="0">
                          <a:solidFill>
                            <a:schemeClr val="bg2">
                              <a:lumMod val="75000"/>
                            </a:schemeClr>
                          </a:solidFill>
                          <a:effectLst/>
                          <a:latin typeface="+mn-lt"/>
                          <a:ea typeface="+mn-ea"/>
                          <a:cs typeface="+mn-cs"/>
                        </a:rPr>
                        <a:t>Improving Mental Wellbeing </a:t>
                      </a:r>
                      <a:endParaRPr lang="en-AU" sz="800" b="1" i="1"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1516183715"/>
                  </a:ext>
                </a:extLst>
              </a:tr>
              <a:tr h="344201">
                <a:tc vMerge="1">
                  <a:txBody>
                    <a:bodyPr/>
                    <a:lstStyle/>
                    <a:p>
                      <a:pPr marL="0" indent="0">
                        <a:buFont typeface="+mj-lt"/>
                        <a:buNone/>
                      </a:pPr>
                      <a:endParaRPr lang="en-AU" sz="800">
                        <a:solidFill>
                          <a:srgbClr val="59595B"/>
                        </a:solidFill>
                      </a:endParaRPr>
                    </a:p>
                  </a:txBody>
                  <a:tcPr>
                    <a:solidFill>
                      <a:srgbClr val="D6EDED"/>
                    </a:solidFill>
                  </a:tcPr>
                </a:tc>
                <a:tc vMerge="1">
                  <a:txBody>
                    <a:bodyPr/>
                    <a:lstStyle/>
                    <a:p>
                      <a:pPr marL="228600" indent="-228600">
                        <a:buFont typeface="+mj-lt"/>
                        <a:buAutoNum type="arabicPeriod" startAt="3"/>
                      </a:pPr>
                      <a:endParaRPr lang="en-AU" sz="800">
                        <a:solidFill>
                          <a:schemeClr val="bg2">
                            <a:lumMod val="75000"/>
                          </a:schemeClr>
                        </a:solidFill>
                      </a:endParaRPr>
                    </a:p>
                  </a:txBody>
                  <a:tcPr>
                    <a:solidFill>
                      <a:srgbClr val="D6EDED"/>
                    </a:solidFill>
                  </a:tcPr>
                </a:tc>
                <a:tc vMerge="1">
                  <a:txBody>
                    <a:bodyPr/>
                    <a:lstStyle/>
                    <a:p>
                      <a:endParaRPr lang="en-AU"/>
                    </a:p>
                  </a:txBody>
                  <a:tcPr/>
                </a:tc>
                <a:tc vMerge="1">
                  <a:txBody>
                    <a:bodyPr/>
                    <a:lstStyle/>
                    <a:p>
                      <a:endParaRPr lang="en-AU" sz="800" b="1">
                        <a:solidFill>
                          <a:srgbClr val="59595B"/>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rgbClr val="59595B"/>
                          </a:solidFill>
                        </a:rPr>
                        <a:t>Outcome 2</a:t>
                      </a:r>
                      <a:endParaRPr lang="en-AU" sz="800" b="1">
                        <a:solidFill>
                          <a:srgbClr val="59595B"/>
                        </a:solidFill>
                      </a:endParaRPr>
                    </a:p>
                    <a:p>
                      <a:endParaRPr lang="en-AU" sz="800" b="1">
                        <a:solidFill>
                          <a:srgbClr val="59595B"/>
                        </a:solidFill>
                      </a:endParaRPr>
                    </a:p>
                  </a:txBody>
                  <a:tcPr>
                    <a:solidFill>
                      <a:srgbClr val="D6EDED"/>
                    </a:solidFill>
                  </a:tcPr>
                </a:tc>
                <a:tc>
                  <a:txBody>
                    <a:bodyPr/>
                    <a:lstStyle/>
                    <a:p>
                      <a:pPr lvl="0"/>
                      <a:r>
                        <a:rPr lang="en-US" sz="800" b="1" i="0" kern="1200" dirty="0">
                          <a:solidFill>
                            <a:schemeClr val="bg2">
                              <a:lumMod val="75000"/>
                            </a:schemeClr>
                          </a:solidFill>
                          <a:effectLst/>
                          <a:latin typeface="+mn-lt"/>
                          <a:ea typeface="+mn-ea"/>
                          <a:cs typeface="+mn-cs"/>
                        </a:rPr>
                        <a:t>Strategy 3:</a:t>
                      </a:r>
                    </a:p>
                    <a:p>
                      <a:pPr lvl="0"/>
                      <a:r>
                        <a:rPr lang="en-US" sz="800" b="1" i="0" kern="1200" dirty="0">
                          <a:solidFill>
                            <a:schemeClr val="bg2">
                              <a:lumMod val="75000"/>
                            </a:schemeClr>
                          </a:solidFill>
                          <a:effectLst/>
                          <a:latin typeface="+mn-lt"/>
                          <a:ea typeface="+mn-ea"/>
                          <a:cs typeface="+mn-cs"/>
                        </a:rPr>
                        <a:t>Innovate: Reconciliation Action Plan 2025-2027</a:t>
                      </a:r>
                      <a:endParaRPr lang="en-AU" sz="800" b="1" i="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4271888157"/>
                  </a:ext>
                </a:extLst>
              </a:tr>
            </a:tbl>
          </a:graphicData>
        </a:graphic>
      </p:graphicFrame>
    </p:spTree>
    <p:extLst>
      <p:ext uri="{BB962C8B-B14F-4D97-AF65-F5344CB8AC3E}">
        <p14:creationId xmlns:p14="http://schemas.microsoft.com/office/powerpoint/2010/main" val="3856111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B82FA-D1EF-A71E-BA09-F6D2BB5F1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E78C4-DAA5-5C71-42BE-CB8C29FCCB0D}"/>
              </a:ext>
            </a:extLst>
          </p:cNvPr>
          <p:cNvSpPr>
            <a:spLocks noGrp="1"/>
          </p:cNvSpPr>
          <p:nvPr>
            <p:ph type="title"/>
          </p:nvPr>
        </p:nvSpPr>
        <p:spPr>
          <a:xfrm>
            <a:off x="834951" y="-130722"/>
            <a:ext cx="8853579" cy="1741169"/>
          </a:xfrm>
        </p:spPr>
        <p:txBody>
          <a:bodyPr/>
          <a:lstStyle/>
          <a:p>
            <a:r>
              <a:rPr lang="en-US" sz="2800" dirty="0"/>
              <a:t>Community feedback and alignment with the Draft Council Plan – Service Groupings &amp; Delivery</a:t>
            </a:r>
            <a:endParaRPr lang="en-AU" sz="2800" dirty="0"/>
          </a:p>
        </p:txBody>
      </p:sp>
      <p:sp>
        <p:nvSpPr>
          <p:cNvPr id="5" name="Date Placeholder 4">
            <a:extLst>
              <a:ext uri="{FF2B5EF4-FFF2-40B4-BE49-F238E27FC236}">
                <a16:creationId xmlns:a16="http://schemas.microsoft.com/office/drawing/2014/main" id="{A99965B8-4859-B5C5-202C-AB7F619ADD2B}"/>
              </a:ext>
            </a:extLst>
          </p:cNvPr>
          <p:cNvSpPr>
            <a:spLocks noGrp="1"/>
          </p:cNvSpPr>
          <p:nvPr>
            <p:ph type="dt" sz="half" idx="10"/>
          </p:nvPr>
        </p:nvSpPr>
        <p:spPr/>
        <p:txBody>
          <a:bodyPr/>
          <a:lstStyle/>
          <a:p>
            <a:pPr>
              <a:defRPr/>
            </a:pPr>
            <a:fld id="{B1CD5842-A30D-4895-9567-5FF5449FA16F}" type="datetime4">
              <a:rPr lang="en-AU" smtClean="0"/>
              <a:pPr>
                <a:defRPr/>
              </a:pPr>
              <a:t>12 May 2025</a:t>
            </a:fld>
            <a:endParaRPr lang="en-AU"/>
          </a:p>
        </p:txBody>
      </p:sp>
      <p:sp>
        <p:nvSpPr>
          <p:cNvPr id="6" name="Footer Placeholder 5">
            <a:extLst>
              <a:ext uri="{FF2B5EF4-FFF2-40B4-BE49-F238E27FC236}">
                <a16:creationId xmlns:a16="http://schemas.microsoft.com/office/drawing/2014/main" id="{B2BD5584-96AF-5EBC-BA5E-1FCEA157CA7C}"/>
              </a:ext>
            </a:extLst>
          </p:cNvPr>
          <p:cNvSpPr>
            <a:spLocks noGrp="1"/>
          </p:cNvSpPr>
          <p:nvPr>
            <p:ph type="ftr" sz="quarter" idx="11"/>
          </p:nvPr>
        </p:nvSpPr>
        <p:spPr/>
        <p:txBody>
          <a:bodyPr/>
          <a:lstStyle/>
          <a:p>
            <a:pPr>
              <a:defRPr/>
            </a:pPr>
            <a:r>
              <a:rPr lang="en-AU"/>
              <a:t>Hepburn Shire Council</a:t>
            </a:r>
          </a:p>
        </p:txBody>
      </p:sp>
      <p:sp>
        <p:nvSpPr>
          <p:cNvPr id="7" name="Slide Number Placeholder 6">
            <a:extLst>
              <a:ext uri="{FF2B5EF4-FFF2-40B4-BE49-F238E27FC236}">
                <a16:creationId xmlns:a16="http://schemas.microsoft.com/office/drawing/2014/main" id="{FA4556E4-559F-4626-D932-5E44B8914522}"/>
              </a:ext>
            </a:extLst>
          </p:cNvPr>
          <p:cNvSpPr>
            <a:spLocks noGrp="1"/>
          </p:cNvSpPr>
          <p:nvPr>
            <p:ph type="sldNum" sz="quarter" idx="12"/>
          </p:nvPr>
        </p:nvSpPr>
        <p:spPr/>
        <p:txBody>
          <a:bodyPr/>
          <a:lstStyle/>
          <a:p>
            <a:pPr>
              <a:defRPr/>
            </a:pPr>
            <a:fld id="{7D2ED2C0-B37E-4F1A-8D3A-E1C0ED67E904}" type="slidenum">
              <a:rPr lang="en-AU" smtClean="0"/>
              <a:pPr>
                <a:defRPr/>
              </a:pPr>
              <a:t>4</a:t>
            </a:fld>
            <a:endParaRPr lang="en-AU"/>
          </a:p>
        </p:txBody>
      </p:sp>
      <p:graphicFrame>
        <p:nvGraphicFramePr>
          <p:cNvPr id="3" name="Table 2">
            <a:extLst>
              <a:ext uri="{FF2B5EF4-FFF2-40B4-BE49-F238E27FC236}">
                <a16:creationId xmlns:a16="http://schemas.microsoft.com/office/drawing/2014/main" id="{971D1364-957E-7069-FB64-D2AB479E0AE9}"/>
              </a:ext>
            </a:extLst>
          </p:cNvPr>
          <p:cNvGraphicFramePr>
            <a:graphicFrameLocks noGrp="1"/>
          </p:cNvGraphicFramePr>
          <p:nvPr>
            <p:extLst>
              <p:ext uri="{D42A27DB-BD31-4B8C-83A1-F6EECF244321}">
                <p14:modId xmlns:p14="http://schemas.microsoft.com/office/powerpoint/2010/main" val="197242771"/>
              </p:ext>
            </p:extLst>
          </p:nvPr>
        </p:nvGraphicFramePr>
        <p:xfrm>
          <a:off x="248902" y="1270371"/>
          <a:ext cx="11694195" cy="5587629"/>
        </p:xfrm>
        <a:graphic>
          <a:graphicData uri="http://schemas.openxmlformats.org/drawingml/2006/table">
            <a:tbl>
              <a:tblPr firstRow="1" bandRow="1">
                <a:tableStyleId>{5C22544A-7EE6-4342-B048-85BDC9FD1C3A}</a:tableStyleId>
              </a:tblPr>
              <a:tblGrid>
                <a:gridCol w="953045">
                  <a:extLst>
                    <a:ext uri="{9D8B030D-6E8A-4147-A177-3AD203B41FA5}">
                      <a16:colId xmlns:a16="http://schemas.microsoft.com/office/drawing/2014/main" val="2668982119"/>
                    </a:ext>
                  </a:extLst>
                </a:gridCol>
                <a:gridCol w="2651950">
                  <a:extLst>
                    <a:ext uri="{9D8B030D-6E8A-4147-A177-3AD203B41FA5}">
                      <a16:colId xmlns:a16="http://schemas.microsoft.com/office/drawing/2014/main" val="1560292846"/>
                    </a:ext>
                  </a:extLst>
                </a:gridCol>
                <a:gridCol w="3276000">
                  <a:extLst>
                    <a:ext uri="{9D8B030D-6E8A-4147-A177-3AD203B41FA5}">
                      <a16:colId xmlns:a16="http://schemas.microsoft.com/office/drawing/2014/main" val="3617201985"/>
                    </a:ext>
                  </a:extLst>
                </a:gridCol>
                <a:gridCol w="972000">
                  <a:extLst>
                    <a:ext uri="{9D8B030D-6E8A-4147-A177-3AD203B41FA5}">
                      <a16:colId xmlns:a16="http://schemas.microsoft.com/office/drawing/2014/main" val="62125436"/>
                    </a:ext>
                  </a:extLst>
                </a:gridCol>
                <a:gridCol w="745200">
                  <a:extLst>
                    <a:ext uri="{9D8B030D-6E8A-4147-A177-3AD203B41FA5}">
                      <a16:colId xmlns:a16="http://schemas.microsoft.com/office/drawing/2014/main" val="1486287581"/>
                    </a:ext>
                  </a:extLst>
                </a:gridCol>
                <a:gridCol w="3096000">
                  <a:extLst>
                    <a:ext uri="{9D8B030D-6E8A-4147-A177-3AD203B41FA5}">
                      <a16:colId xmlns:a16="http://schemas.microsoft.com/office/drawing/2014/main" val="951938762"/>
                    </a:ext>
                  </a:extLst>
                </a:gridCol>
              </a:tblGrid>
              <a:tr h="226815">
                <a:tc rowSpan="2">
                  <a:txBody>
                    <a:bodyPr/>
                    <a:lstStyle/>
                    <a:p>
                      <a:pPr algn="ctr"/>
                      <a:r>
                        <a:rPr lang="en-US" sz="1000" dirty="0">
                          <a:ln>
                            <a:noFill/>
                          </a:ln>
                          <a:solidFill>
                            <a:srgbClr val="3C8C93"/>
                          </a:solidFill>
                        </a:rPr>
                        <a:t>Engagement Method</a:t>
                      </a:r>
                      <a:endParaRPr lang="en-AU" sz="1000" dirty="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endParaRPr lang="en-US" sz="1000">
                        <a:ln>
                          <a:noFill/>
                        </a:ln>
                        <a:solidFill>
                          <a:srgbClr val="3C8C93"/>
                        </a:solidFill>
                      </a:endParaRPr>
                    </a:p>
                    <a:p>
                      <a:pPr algn="ctr"/>
                      <a:r>
                        <a:rPr lang="en-US" sz="1000">
                          <a:ln>
                            <a:noFill/>
                          </a:ln>
                          <a:solidFill>
                            <a:srgbClr val="3C8C93"/>
                          </a:solidFill>
                        </a:rPr>
                        <a:t>Priority Services and Council Delivery</a:t>
                      </a: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n>
                            <a:noFill/>
                          </a:ln>
                          <a:solidFill>
                            <a:srgbClr val="3C8C93"/>
                          </a:solidFill>
                        </a:rPr>
                        <a:t>How we have responded</a:t>
                      </a:r>
                      <a:endParaRPr lang="en-AU" sz="1000" dirty="0">
                        <a:ln>
                          <a:noFill/>
                        </a:ln>
                        <a:solidFill>
                          <a:srgbClr val="3C8C93"/>
                        </a:solidFill>
                      </a:endParaRPr>
                    </a:p>
                  </a:txBody>
                  <a:tcPr anchor="ct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a:ln>
                            <a:noFill/>
                          </a:ln>
                          <a:solidFill>
                            <a:srgbClr val="3C8C93"/>
                          </a:solidFill>
                        </a:rPr>
                        <a:t>Council Plan </a:t>
                      </a:r>
                      <a:endParaRPr lang="en-AU" sz="100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36829380"/>
                  </a:ext>
                </a:extLst>
              </a:tr>
              <a:tr h="226815">
                <a:tc vMerge="1">
                  <a:txBody>
                    <a:bodyPr/>
                    <a:lstStyle/>
                    <a:p>
                      <a:endParaRPr lang="en-AU"/>
                    </a:p>
                  </a:txBody>
                  <a:tcPr/>
                </a:tc>
                <a:tc vMerge="1">
                  <a:txBody>
                    <a:bodyPr/>
                    <a:lstStyle/>
                    <a:p>
                      <a:endParaRPr lang="en-AU" sz="1400"/>
                    </a:p>
                  </a:txBody>
                  <a:tcPr>
                    <a:solidFill>
                      <a:schemeClr val="accent5">
                        <a:lumMod val="90000"/>
                      </a:schemeClr>
                    </a:solidFill>
                  </a:tcPr>
                </a:tc>
                <a:tc vMerge="1">
                  <a:txBody>
                    <a:bodyPr/>
                    <a:lstStyle/>
                    <a:p>
                      <a:endParaRPr lang="en-AU"/>
                    </a:p>
                  </a:txBody>
                  <a:tcPr/>
                </a:tc>
                <a:tc>
                  <a:txBody>
                    <a:bodyPr/>
                    <a:lstStyle/>
                    <a:p>
                      <a:r>
                        <a:rPr lang="en-US" sz="1000" b="1">
                          <a:ln>
                            <a:noFill/>
                          </a:ln>
                          <a:solidFill>
                            <a:srgbClr val="3C8C93"/>
                          </a:solidFill>
                        </a:rPr>
                        <a:t>Domain</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Outcome </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Strategy</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422649"/>
                  </a:ext>
                </a:extLst>
              </a:tr>
              <a:tr h="652092">
                <a:tc rowSpan="3">
                  <a:txBody>
                    <a:bodyPr/>
                    <a:lstStyle/>
                    <a:p>
                      <a:pPr marL="0" indent="0">
                        <a:buFont typeface="+mj-lt"/>
                        <a:buNone/>
                      </a:pPr>
                      <a:r>
                        <a:rPr lang="en-US" sz="800" b="1">
                          <a:solidFill>
                            <a:schemeClr val="bg2">
                              <a:lumMod val="75000"/>
                            </a:schemeClr>
                          </a:solidFill>
                        </a:rPr>
                        <a:t>Community Survey</a:t>
                      </a:r>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342900" indent="-342900">
                        <a:buFont typeface="+mj-lt"/>
                        <a:buAutoNum type="arabicPeriod"/>
                      </a:pPr>
                      <a:r>
                        <a:rPr lang="en-US" sz="800" b="1" dirty="0">
                          <a:solidFill>
                            <a:schemeClr val="bg2">
                              <a:lumMod val="75000"/>
                            </a:schemeClr>
                          </a:solidFill>
                        </a:rPr>
                        <a:t>Provision of services for older people</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0" lvl="0" indent="0">
                        <a:buFont typeface="Arial" panose="020B0604020202020204" pitchFamily="34" charset="0"/>
                        <a:buNone/>
                      </a:pPr>
                      <a:r>
                        <a:rPr lang="en-US" sz="800" b="1" kern="1200" dirty="0">
                          <a:solidFill>
                            <a:schemeClr val="bg2">
                              <a:lumMod val="75000"/>
                            </a:schemeClr>
                          </a:solidFill>
                          <a:effectLst/>
                          <a:latin typeface="+mn-lt"/>
                          <a:ea typeface="+mn-ea"/>
                          <a:cs typeface="+mn-cs"/>
                        </a:rPr>
                        <a:t>Through the Municipal Public Health and Wellbeing priority: </a:t>
                      </a:r>
                    </a:p>
                    <a:p>
                      <a:pPr lvl="0"/>
                      <a:r>
                        <a:rPr lang="en-US" sz="800" b="1" kern="1200" dirty="0">
                          <a:solidFill>
                            <a:schemeClr val="bg2">
                              <a:lumMod val="75000"/>
                            </a:schemeClr>
                          </a:solidFill>
                          <a:effectLst/>
                          <a:latin typeface="+mn-lt"/>
                          <a:ea typeface="+mn-ea"/>
                          <a:cs typeface="+mn-cs"/>
                        </a:rPr>
                        <a:t>1. Improving Mental Wellbeing &amp; Municipal Public Health and Wellbeing priority: 2.Improving Active Living we will support the ongoing wellbeing of older people in the community.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Housing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Movement and access.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Council continues to fund resources to assist in the implementation of its Positive Aging Strategy. </a:t>
                      </a:r>
                      <a:endParaRPr lang="en-AU" sz="800" kern="1200" dirty="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r>
                        <a:rPr lang="en-US" sz="800" b="1" dirty="0">
                          <a:solidFill>
                            <a:schemeClr val="bg2">
                              <a:lumMod val="75000"/>
                            </a:schemeClr>
                          </a:solidFill>
                        </a:rPr>
                        <a:t>Hepburn Life</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lvl="0"/>
                      <a:r>
                        <a:rPr lang="en-US" sz="800" b="1" i="0" kern="1200" dirty="0">
                          <a:solidFill>
                            <a:schemeClr val="bg2">
                              <a:lumMod val="75000"/>
                            </a:schemeClr>
                          </a:solidFill>
                          <a:effectLst/>
                          <a:latin typeface="+mn-lt"/>
                          <a:ea typeface="+mn-ea"/>
                          <a:cs typeface="+mn-cs"/>
                        </a:rPr>
                        <a:t>Strategy 1, 2 </a:t>
                      </a:r>
                      <a:r>
                        <a:rPr lang="en-US" sz="800" b="1" kern="1200" dirty="0">
                          <a:solidFill>
                            <a:schemeClr val="bg2">
                              <a:lumMod val="75000"/>
                            </a:schemeClr>
                          </a:solidFill>
                          <a:effectLst/>
                          <a:latin typeface="+mn-lt"/>
                          <a:ea typeface="+mn-ea"/>
                          <a:cs typeface="+mn-cs"/>
                        </a:rPr>
                        <a:t>&amp; 4 </a:t>
                      </a:r>
                    </a:p>
                    <a:p>
                      <a:pPr lvl="0"/>
                      <a:r>
                        <a:rPr lang="en-US" sz="800" b="1" kern="1200" dirty="0">
                          <a:solidFill>
                            <a:schemeClr val="bg2">
                              <a:lumMod val="75000"/>
                            </a:schemeClr>
                          </a:solidFill>
                          <a:effectLst/>
                          <a:latin typeface="+mn-lt"/>
                          <a:ea typeface="+mn-ea"/>
                          <a:cs typeface="+mn-cs"/>
                        </a:rPr>
                        <a:t>Municipal Public Health and Wellbeing priority: </a:t>
                      </a:r>
                    </a:p>
                    <a:p>
                      <a:pPr lvl="0"/>
                      <a:r>
                        <a:rPr lang="en-US" sz="800" b="1" kern="1200" dirty="0">
                          <a:solidFill>
                            <a:schemeClr val="bg2">
                              <a:lumMod val="75000"/>
                            </a:schemeClr>
                          </a:solidFill>
                          <a:effectLst/>
                          <a:latin typeface="+mn-lt"/>
                          <a:ea typeface="+mn-ea"/>
                          <a:cs typeface="+mn-cs"/>
                        </a:rPr>
                        <a:t>Improving Mental Wellbeing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Municipal Public Health and Wellbeing priority: Improving Active Living </a:t>
                      </a:r>
                      <a:endParaRPr lang="en-AU" sz="800" kern="1200" dirty="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extLst>
                  <a:ext uri="{0D108BD9-81ED-4DB2-BD59-A6C34878D82A}">
                    <a16:rowId xmlns:a16="http://schemas.microsoft.com/office/drawing/2014/main" val="2243425768"/>
                  </a:ext>
                </a:extLst>
              </a:tr>
              <a:tr h="238389">
                <a:tc vMerge="1">
                  <a:txBody>
                    <a:bodyPr/>
                    <a:lstStyle/>
                    <a:p>
                      <a:pPr marL="0" indent="0">
                        <a:buFont typeface="+mj-lt"/>
                        <a:buNone/>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a:pPr>
                      <a:endParaRPr lang="en-AU" sz="1050">
                        <a:solidFill>
                          <a:schemeClr val="bg2">
                            <a:lumMod val="75000"/>
                          </a:schemeClr>
                        </a:solidFill>
                      </a:endParaRPr>
                    </a:p>
                  </a:txBody>
                  <a:tcPr>
                    <a:solidFill>
                      <a:schemeClr val="accent5">
                        <a:lumMod val="90000"/>
                      </a:schemeClr>
                    </a:solidFill>
                  </a:tcPr>
                </a:tc>
                <a:tc vMerge="1">
                  <a:txBody>
                    <a:bodyPr/>
                    <a:lstStyle/>
                    <a:p>
                      <a:endParaRPr lang="en-AU"/>
                    </a:p>
                  </a:txBody>
                  <a:tcPr/>
                </a:tc>
                <a:tc>
                  <a:txBody>
                    <a:bodyPr/>
                    <a:lstStyle/>
                    <a:p>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lvl="0"/>
                      <a:r>
                        <a:rPr lang="en-US" sz="800" b="1" i="0" kern="1200">
                          <a:solidFill>
                            <a:schemeClr val="bg2">
                              <a:lumMod val="75000"/>
                            </a:schemeClr>
                          </a:solidFill>
                          <a:effectLst/>
                          <a:latin typeface="+mn-lt"/>
                          <a:ea typeface="+mn-ea"/>
                          <a:cs typeface="+mn-cs"/>
                        </a:rPr>
                        <a:t>Strategy 1 &amp; 2</a:t>
                      </a:r>
                      <a:endParaRPr lang="en-AU" sz="800" b="1" i="0"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043011449"/>
                  </a:ext>
                </a:extLst>
              </a:tr>
              <a:tr h="538685">
                <a:tc vMerge="1">
                  <a:txBody>
                    <a:bodyPr/>
                    <a:lstStyle/>
                    <a:p>
                      <a:pPr marL="0" indent="0">
                        <a:buFont typeface="+mj-lt"/>
                        <a:buNone/>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a:pPr>
                      <a:endParaRPr lang="en-AU" sz="800" b="1">
                        <a:solidFill>
                          <a:schemeClr val="bg2">
                            <a:lumMod val="75000"/>
                          </a:schemeClr>
                        </a:solidFill>
                      </a:endParaRPr>
                    </a:p>
                  </a:txBody>
                  <a:tcPr>
                    <a:solidFill>
                      <a:schemeClr val="accent5">
                        <a:lumMod val="90000"/>
                      </a:schemeClr>
                    </a:solidFill>
                  </a:tcPr>
                </a:tc>
                <a:tc vMerge="1">
                  <a:txBody>
                    <a:bodyPr/>
                    <a:lstStyle/>
                    <a:p>
                      <a:endParaRPr lang="en-AU"/>
                    </a:p>
                  </a:txBody>
                  <a:tcPr/>
                </a:tc>
                <a:tc>
                  <a:txBody>
                    <a:bodyPr/>
                    <a:lstStyle/>
                    <a:p>
                      <a:r>
                        <a:rPr lang="en-US" sz="800" b="1" dirty="0">
                          <a:solidFill>
                            <a:schemeClr val="bg2">
                              <a:lumMod val="75000"/>
                            </a:schemeClr>
                          </a:solidFill>
                        </a:rPr>
                        <a:t>Future Hepburn</a:t>
                      </a:r>
                      <a:endParaRPr lang="en-AU" sz="800" b="1" dirty="0">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1</a:t>
                      </a:r>
                      <a:endParaRPr lang="en-AU" sz="800" b="1">
                        <a:solidFill>
                          <a:schemeClr val="bg2">
                            <a:lumMod val="75000"/>
                          </a:schemeClr>
                        </a:solidFill>
                      </a:endParaRPr>
                    </a:p>
                  </a:txBody>
                  <a:tcPr>
                    <a:solidFill>
                      <a:schemeClr val="accent5">
                        <a:lumMod val="90000"/>
                      </a:schemeClr>
                    </a:solidFill>
                  </a:tcPr>
                </a:tc>
                <a:tc>
                  <a:txBody>
                    <a:bodyPr/>
                    <a:lstStyle/>
                    <a:p>
                      <a:pPr lvl="0"/>
                      <a:r>
                        <a:rPr lang="en-US" sz="800" b="1" i="0" kern="1200" dirty="0">
                          <a:solidFill>
                            <a:schemeClr val="bg2">
                              <a:lumMod val="75000"/>
                            </a:schemeClr>
                          </a:solidFill>
                          <a:effectLst/>
                          <a:latin typeface="+mn-lt"/>
                          <a:ea typeface="+mn-ea"/>
                          <a:cs typeface="+mn-cs"/>
                        </a:rPr>
                        <a:t>Strategy 2 &amp;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Housing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Movement and access</a:t>
                      </a:r>
                      <a:endParaRPr lang="en-AU" sz="80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048645891"/>
                  </a:ext>
                </a:extLst>
              </a:tr>
              <a:tr h="425277">
                <a:tc rowSpan="2">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rowSpan="2">
                  <a:txBody>
                    <a:bodyPr/>
                    <a:lstStyle/>
                    <a:p>
                      <a:pPr marL="342900" indent="-342900">
                        <a:buFont typeface="+mj-lt"/>
                        <a:buAutoNum type="arabicPeriod" startAt="2"/>
                      </a:pPr>
                      <a:r>
                        <a:rPr lang="en-US" sz="800" b="1">
                          <a:solidFill>
                            <a:schemeClr val="bg2">
                              <a:lumMod val="75000"/>
                            </a:schemeClr>
                          </a:solidFill>
                        </a:rPr>
                        <a:t>Focus on community health and wellbeing through events and programs</a:t>
                      </a:r>
                      <a:endParaRPr lang="en-AU" sz="800" b="1">
                        <a:solidFill>
                          <a:schemeClr val="bg2">
                            <a:lumMod val="75000"/>
                          </a:schemeClr>
                        </a:solidFill>
                      </a:endParaRPr>
                    </a:p>
                  </a:txBody>
                  <a:tcPr>
                    <a:solidFill>
                      <a:srgbClr val="D6EDED"/>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kern="1200">
                          <a:solidFill>
                            <a:schemeClr val="bg2">
                              <a:lumMod val="75000"/>
                            </a:schemeClr>
                          </a:solidFill>
                          <a:effectLst/>
                          <a:latin typeface="+mn-lt"/>
                          <a:ea typeface="+mn-ea"/>
                          <a:cs typeface="+mn-cs"/>
                        </a:rPr>
                        <a:t>Working with community and partners to deliver programs and resources supporting our community’s health and wellbeing. </a:t>
                      </a:r>
                      <a:endParaRPr lang="en-AU" sz="800" b="1" i="0" kern="1200">
                        <a:solidFill>
                          <a:schemeClr val="bg2">
                            <a:lumMod val="75000"/>
                          </a:schemeClr>
                        </a:solidFill>
                        <a:effectLst/>
                        <a:latin typeface="+mn-lt"/>
                        <a:ea typeface="+mn-ea"/>
                        <a:cs typeface="+mn-cs"/>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Life</a:t>
                      </a:r>
                      <a:endParaRPr lang="en-AU" sz="800" b="1">
                        <a:solidFill>
                          <a:schemeClr val="bg2">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2</a:t>
                      </a:r>
                      <a:endParaRPr lang="en-AU" sz="800" b="1">
                        <a:solidFill>
                          <a:schemeClr val="bg2">
                            <a:lumMod val="75000"/>
                          </a:schemeClr>
                        </a:solidFill>
                      </a:endParaRPr>
                    </a:p>
                    <a:p>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Strategy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Municipal Public Health and Wellbeing priority: Improving Mental Wellbeing </a:t>
                      </a:r>
                      <a:endParaRPr lang="en-AU" sz="800" b="1" i="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4130804036"/>
                  </a:ext>
                </a:extLst>
              </a:tr>
              <a:tr h="198463">
                <a:tc vMerge="1">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vMerge="1">
                  <a:txBody>
                    <a:bodyPr/>
                    <a:lstStyle/>
                    <a:p>
                      <a:pPr marL="342900" indent="-342900">
                        <a:buFont typeface="+mj-lt"/>
                        <a:buAutoNum type="arabicPeriod" startAt="2"/>
                      </a:pPr>
                      <a:endParaRPr lang="en-AU" sz="800" b="1">
                        <a:solidFill>
                          <a:schemeClr val="bg2">
                            <a:lumMod val="75000"/>
                          </a:schemeClr>
                        </a:solidFill>
                      </a:endParaRPr>
                    </a:p>
                  </a:txBody>
                  <a:tcPr>
                    <a:solidFill>
                      <a:srgbClr val="D6EDED"/>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3</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a:solidFill>
                            <a:schemeClr val="bg2">
                              <a:lumMod val="75000"/>
                            </a:schemeClr>
                          </a:solidFill>
                          <a:effectLst/>
                          <a:latin typeface="+mn-lt"/>
                          <a:ea typeface="+mn-ea"/>
                          <a:cs typeface="+mn-cs"/>
                        </a:rPr>
                        <a:t>Strategy 1 &amp; 2</a:t>
                      </a:r>
                      <a:endParaRPr lang="en-AU" sz="800" b="1" i="0" kern="120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2215635444"/>
                  </a:ext>
                </a:extLst>
              </a:tr>
              <a:tr h="425277">
                <a:tc rowSpan="2">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rowSpan="2">
                  <a:txBody>
                    <a:bodyPr/>
                    <a:lstStyle/>
                    <a:p>
                      <a:pPr marL="342900" indent="-342900">
                        <a:buFont typeface="+mj-lt"/>
                        <a:buAutoNum type="arabicPeriod" startAt="3"/>
                      </a:pPr>
                      <a:r>
                        <a:rPr lang="en-US" sz="800" b="1" dirty="0">
                          <a:solidFill>
                            <a:schemeClr val="bg2">
                              <a:lumMod val="75000"/>
                            </a:schemeClr>
                          </a:solidFill>
                        </a:rPr>
                        <a:t>Provision of youth services</a:t>
                      </a:r>
                      <a:endParaRPr lang="en-AU" sz="800" b="1" dirty="0">
                        <a:solidFill>
                          <a:schemeClr val="bg2">
                            <a:lumMod val="75000"/>
                          </a:schemeClr>
                        </a:solidFill>
                      </a:endParaRPr>
                    </a:p>
                  </a:txBody>
                  <a:tcPr>
                    <a:solidFill>
                      <a:schemeClr val="accent5">
                        <a:lumMod val="9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800" b="1" kern="1200">
                          <a:solidFill>
                            <a:schemeClr val="bg2">
                              <a:lumMod val="75000"/>
                            </a:schemeClr>
                          </a:solidFill>
                          <a:effectLst/>
                          <a:latin typeface="+mn-lt"/>
                          <a:ea typeface="+mn-ea"/>
                          <a:cs typeface="+mn-cs"/>
                        </a:rPr>
                        <a:t>We will work with communities and partners to deliver and advocate for equitable, inclusive access to programs and resources that support wellbeing at all life stages.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800" b="1" kern="1200">
                        <a:solidFill>
                          <a:schemeClr val="bg2">
                            <a:lumMod val="75000"/>
                          </a:schemeClr>
                        </a:solidFill>
                        <a:effectLst/>
                        <a:latin typeface="+mn-lt"/>
                        <a:ea typeface="+mn-ea"/>
                        <a:cs typeface="+mn-cs"/>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Hepburn Life</a:t>
                      </a:r>
                      <a:endParaRPr lang="en-AU" sz="800" b="1" dirty="0">
                        <a:solidFill>
                          <a:schemeClr val="bg2">
                            <a:lumMod val="75000"/>
                          </a:schemeClr>
                        </a:solidFill>
                      </a:endParaRPr>
                    </a:p>
                    <a:p>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2</a:t>
                      </a:r>
                      <a:endParaRPr lang="en-AU" sz="800" b="1">
                        <a:solidFill>
                          <a:schemeClr val="bg2">
                            <a:lumMod val="75000"/>
                          </a:schemeClr>
                        </a:solidFill>
                      </a:endParaRPr>
                    </a:p>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Strategy 2</a:t>
                      </a:r>
                      <a:endParaRPr lang="en-AU" sz="800" b="1" i="0"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Municipal Public Health and Wellbeing priority: Improving Mental Wellbeing </a:t>
                      </a:r>
                      <a:endParaRPr lang="en-AU" sz="800" b="1"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4062009060"/>
                  </a:ext>
                </a:extLst>
              </a:tr>
              <a:tr h="270116">
                <a:tc vMerge="1">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vMerge="1">
                  <a:txBody>
                    <a:bodyPr/>
                    <a:lstStyle/>
                    <a:p>
                      <a:endParaRPr/>
                    </a:p>
                  </a:txBody>
                  <a:tcPr>
                    <a:solidFill>
                      <a:schemeClr val="accent5">
                        <a:lumMod val="90000"/>
                      </a:schemeClr>
                    </a:solidFill>
                  </a:tcPr>
                </a:tc>
                <a:tc vMerge="1">
                  <a:txBody>
                    <a:bodyPr/>
                    <a:lstStyle/>
                    <a:p>
                      <a:endParaRPr lang="en-AU"/>
                    </a:p>
                  </a:txBody>
                  <a:tcPr/>
                </a:tc>
                <a:tc>
                  <a:txBody>
                    <a:bodyPr/>
                    <a:lstStyle/>
                    <a:p>
                      <a:r>
                        <a:rPr lang="en-US" sz="800" b="1">
                          <a:solidFill>
                            <a:schemeClr val="bg2">
                              <a:lumMod val="75000"/>
                            </a:schemeClr>
                          </a:solidFill>
                        </a:rPr>
                        <a:t>Hepburn Life</a:t>
                      </a:r>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1 &amp; 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Municipal Public Health and Wellbeing priority: Improving Mental Wellbeing.</a:t>
                      </a:r>
                      <a:endParaRPr lang="en-AU" sz="800" b="1" kern="120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976065069"/>
                  </a:ext>
                </a:extLst>
              </a:tr>
              <a:tr h="552861">
                <a:tc>
                  <a:txBody>
                    <a:bodyPr/>
                    <a:lstStyle/>
                    <a:p>
                      <a:pPr marL="0" indent="0">
                        <a:buFont typeface="+mj-lt"/>
                        <a:buNone/>
                      </a:pPr>
                      <a:r>
                        <a:rPr lang="en-US" sz="800" b="1" dirty="0">
                          <a:solidFill>
                            <a:srgbClr val="59595B"/>
                          </a:solidFill>
                        </a:rPr>
                        <a:t>Deliberative Engagement Panel</a:t>
                      </a:r>
                      <a:endParaRPr lang="en-AU" sz="800" b="1" dirty="0">
                        <a:solidFill>
                          <a:srgbClr val="59595B"/>
                        </a:solidFill>
                      </a:endParaRPr>
                    </a:p>
                  </a:txBody>
                  <a:tcPr/>
                </a:tc>
                <a:tc>
                  <a:txBody>
                    <a:bodyPr/>
                    <a:lstStyle/>
                    <a:p>
                      <a:pPr marL="228600" indent="-228600" rtl="0" fontAlgn="base">
                        <a:buFont typeface="+mj-lt"/>
                        <a:buAutoNum type="arabicPeriod"/>
                      </a:pPr>
                      <a:r>
                        <a:rPr lang="en-AU" sz="800" b="1" i="0" u="none" strike="noStrike" kern="1200" dirty="0">
                          <a:solidFill>
                            <a:schemeClr val="bg2">
                              <a:lumMod val="75000"/>
                            </a:schemeClr>
                          </a:solidFill>
                          <a:effectLst/>
                          <a:latin typeface="+mn-lt"/>
                          <a:ea typeface="+mn-ea"/>
                          <a:cs typeface="+mn-cs"/>
                        </a:rPr>
                        <a:t>Empower the community</a:t>
                      </a:r>
                    </a:p>
                    <a:p>
                      <a:pPr marL="0" indent="0" rtl="0" fontAlgn="base">
                        <a:buFontTx/>
                        <a:buNone/>
                      </a:pPr>
                      <a:r>
                        <a:rPr lang="en-AU" sz="800" b="0" i="0" u="none" strike="noStrike" kern="1200" dirty="0">
                          <a:solidFill>
                            <a:schemeClr val="bg2">
                              <a:lumMod val="75000"/>
                            </a:schemeClr>
                          </a:solidFill>
                          <a:effectLst/>
                          <a:latin typeface="+mn-lt"/>
                          <a:ea typeface="+mn-ea"/>
                          <a:cs typeface="+mn-cs"/>
                        </a:rPr>
                        <a:t>Increased support for community-led        organisations</a:t>
                      </a:r>
                      <a:r>
                        <a:rPr lang="en-US" sz="800" b="0" i="0" kern="1200" dirty="0">
                          <a:solidFill>
                            <a:schemeClr val="bg2">
                              <a:lumMod val="75000"/>
                            </a:schemeClr>
                          </a:solidFill>
                          <a:effectLst/>
                          <a:latin typeface="+mn-lt"/>
                          <a:ea typeface="+mn-ea"/>
                          <a:cs typeface="+mn-cs"/>
                        </a:rPr>
                        <a:t>​. </a:t>
                      </a:r>
                      <a:r>
                        <a:rPr lang="en-AU" sz="800" b="0" i="0" u="none" strike="noStrike" kern="1200" dirty="0">
                          <a:solidFill>
                            <a:schemeClr val="bg2">
                              <a:lumMod val="75000"/>
                            </a:schemeClr>
                          </a:solidFill>
                          <a:effectLst/>
                          <a:latin typeface="+mn-lt"/>
                          <a:ea typeface="+mn-ea"/>
                          <a:cs typeface="+mn-cs"/>
                        </a:rPr>
                        <a:t>Support Council leveraging assets and partnerships to provide housing for different people. This supports businesses and community.</a:t>
                      </a:r>
                      <a:endParaRPr lang="en-US" sz="800" b="0" i="0" kern="1200" dirty="0">
                        <a:solidFill>
                          <a:schemeClr val="bg2">
                            <a:lumMod val="75000"/>
                          </a:schemeClr>
                        </a:solidFill>
                        <a:effectLst/>
                        <a:latin typeface="+mn-lt"/>
                        <a:ea typeface="+mn-ea"/>
                        <a:cs typeface="+mn-cs"/>
                      </a:endParaRPr>
                    </a:p>
                  </a:txBody>
                  <a:tcPr/>
                </a:tc>
                <a:tc>
                  <a:txBody>
                    <a:bodyPr/>
                    <a:lstStyle/>
                    <a:p>
                      <a:pPr marL="0" lvl="0" indent="0">
                        <a:buFont typeface="Arial" panose="020B0604020202020204" pitchFamily="34" charset="0"/>
                        <a:buNone/>
                      </a:pPr>
                      <a:r>
                        <a:rPr lang="en-AU" sz="800" b="1" kern="1200">
                          <a:solidFill>
                            <a:schemeClr val="bg2">
                              <a:lumMod val="75000"/>
                            </a:schemeClr>
                          </a:solidFill>
                          <a:effectLst/>
                          <a:latin typeface="+mn-lt"/>
                          <a:ea typeface="+mn-ea"/>
                          <a:cs typeface="+mn-cs"/>
                        </a:rPr>
                        <a:t>We are committed to working with communities and partners to deliver and advocate for equitable, inclusive access to programs and resources that support wellbeing. Municipal Public Health and Wellbeing priority: Improving Mental Wellbeing</a:t>
                      </a:r>
                      <a:r>
                        <a:rPr lang="en-AU" sz="800" kern="1200">
                          <a:solidFill>
                            <a:schemeClr val="bg2">
                              <a:lumMod val="75000"/>
                            </a:schemeClr>
                          </a:solidFill>
                          <a:effectLst/>
                          <a:latin typeface="+mn-lt"/>
                          <a:ea typeface="+mn-ea"/>
                          <a:cs typeface="+mn-cs"/>
                        </a:rPr>
                        <a:t>.</a:t>
                      </a:r>
                    </a:p>
                  </a:txBody>
                  <a:tcPr/>
                </a:tc>
                <a:tc>
                  <a:txBody>
                    <a:bodyPr/>
                    <a:lstStyle/>
                    <a:p>
                      <a:r>
                        <a:rPr lang="en-US" sz="800" b="1" dirty="0">
                          <a:solidFill>
                            <a:schemeClr val="bg2">
                              <a:lumMod val="75000"/>
                            </a:schemeClr>
                          </a:solidFill>
                        </a:rPr>
                        <a:t>Hepburn Life</a:t>
                      </a:r>
                      <a:endParaRPr lang="en-AU" sz="800" b="1" dirty="0">
                        <a:solidFill>
                          <a:schemeClr val="bg2">
                            <a:lumMod val="75000"/>
                          </a:schemeClr>
                        </a:solidFill>
                      </a:endParaRPr>
                    </a:p>
                  </a:txBody>
                  <a:tcPr/>
                </a:tc>
                <a:tc>
                  <a:txBody>
                    <a:bodyPr/>
                    <a:lstStyle/>
                    <a:p>
                      <a:r>
                        <a:rPr lang="en-US" sz="800" b="1" dirty="0">
                          <a:solidFill>
                            <a:schemeClr val="bg2">
                              <a:lumMod val="75000"/>
                            </a:schemeClr>
                          </a:solidFill>
                        </a:rPr>
                        <a:t>Outcome 2</a:t>
                      </a:r>
                      <a:endParaRPr lang="en-AU" sz="800" b="1" dirty="0">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2</a:t>
                      </a:r>
                      <a:endParaRPr lang="en-AU" sz="800" b="1" kern="1200" dirty="0">
                        <a:solidFill>
                          <a:schemeClr val="bg2">
                            <a:lumMod val="75000"/>
                          </a:schemeClr>
                        </a:solidFill>
                        <a:effectLst/>
                        <a:latin typeface="+mn-lt"/>
                        <a:ea typeface="+mn-ea"/>
                        <a:cs typeface="+mn-cs"/>
                      </a:endParaRPr>
                    </a:p>
                  </a:txBody>
                  <a:tcPr/>
                </a:tc>
                <a:extLst>
                  <a:ext uri="{0D108BD9-81ED-4DB2-BD59-A6C34878D82A}">
                    <a16:rowId xmlns:a16="http://schemas.microsoft.com/office/drawing/2014/main" val="4230970119"/>
                  </a:ext>
                </a:extLst>
              </a:tr>
              <a:tr h="311870">
                <a:tc>
                  <a:txBody>
                    <a:bodyPr/>
                    <a:lstStyle/>
                    <a:p>
                      <a:pPr marL="0" indent="0">
                        <a:buFont typeface="+mj-lt"/>
                        <a:buNone/>
                      </a:pPr>
                      <a:endParaRPr lang="en-AU" sz="800">
                        <a:solidFill>
                          <a:srgbClr val="59595B"/>
                        </a:solidFill>
                      </a:endParaRPr>
                    </a:p>
                  </a:txBody>
                  <a:tcPr>
                    <a:solidFill>
                      <a:schemeClr val="accent5">
                        <a:lumMod val="90000"/>
                      </a:schemeClr>
                    </a:solidFill>
                  </a:tcPr>
                </a:tc>
                <a:tc>
                  <a:txBody>
                    <a:bodyPr/>
                    <a:lstStyle/>
                    <a:p>
                      <a:pPr marL="228600" indent="-228600">
                        <a:buFont typeface="+mj-lt"/>
                        <a:buAutoNum type="arabicPeriod" startAt="2"/>
                      </a:pPr>
                      <a:r>
                        <a:rPr lang="en-AU" sz="800" b="1" i="0" u="none" strike="noStrike" kern="1200" dirty="0">
                          <a:solidFill>
                            <a:schemeClr val="bg2">
                              <a:lumMod val="75000"/>
                            </a:schemeClr>
                          </a:solidFill>
                          <a:effectLst/>
                          <a:latin typeface="+mn-lt"/>
                          <a:ea typeface="+mn-ea"/>
                          <a:cs typeface="+mn-cs"/>
                        </a:rPr>
                        <a:t>Recommend Council reviews its role in providing services through a balanced lens of cost and impact.</a:t>
                      </a:r>
                      <a:endParaRPr lang="en-AU" sz="100" b="1" dirty="0">
                        <a:solidFill>
                          <a:schemeClr val="bg2">
                            <a:lumMod val="75000"/>
                          </a:schemeClr>
                        </a:solidFill>
                      </a:endParaRPr>
                    </a:p>
                  </a:txBody>
                  <a:tcPr>
                    <a:solidFill>
                      <a:schemeClr val="accent5">
                        <a:lumMod val="90000"/>
                      </a:schemeClr>
                    </a:solidFill>
                  </a:tcPr>
                </a:tc>
                <a:tc>
                  <a:txBody>
                    <a:bodyPr/>
                    <a:lstStyle/>
                    <a:p>
                      <a:pPr marL="0" lvl="0" indent="0">
                        <a:buFont typeface="Arial" panose="020B0604020202020204" pitchFamily="34" charset="0"/>
                        <a:buNone/>
                      </a:pPr>
                      <a:r>
                        <a:rPr lang="en-AU" sz="800" kern="1200">
                          <a:solidFill>
                            <a:schemeClr val="dk1"/>
                          </a:solidFill>
                          <a:effectLst/>
                          <a:latin typeface="+mn-lt"/>
                          <a:ea typeface="+mn-ea"/>
                          <a:cs typeface="+mn-cs"/>
                        </a:rPr>
                        <a:t>We understand the importance of designing and delivering  services that are responsive to community needs and aligned with our budget. We will continue to aim to improve our operations using data, feedback and innovation to optimise service delivery models.</a:t>
                      </a:r>
                    </a:p>
                  </a:txBody>
                  <a:tcPr>
                    <a:solidFill>
                      <a:schemeClr val="accent5">
                        <a:lumMod val="90000"/>
                      </a:schemeClr>
                    </a:solidFill>
                  </a:tcPr>
                </a:tc>
                <a:tc>
                  <a:txBody>
                    <a:bodyPr/>
                    <a:lstStyle/>
                    <a:p>
                      <a:r>
                        <a:rPr lang="en-US" sz="800" b="1">
                          <a:solidFill>
                            <a:schemeClr val="bg2">
                              <a:lumMod val="75000"/>
                            </a:schemeClr>
                          </a:solidFill>
                        </a:rPr>
                        <a:t>Hepburn Working Together</a:t>
                      </a:r>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1</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1 &amp; 2</a:t>
                      </a:r>
                      <a:endParaRPr lang="en-AU" sz="800" b="1"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322075628"/>
                  </a:ext>
                </a:extLst>
              </a:tr>
              <a:tr h="378466">
                <a:tc>
                  <a:txBody>
                    <a:bodyPr/>
                    <a:lstStyle/>
                    <a:p>
                      <a:pPr marL="0" indent="0">
                        <a:buFont typeface="+mj-lt"/>
                        <a:buNone/>
                      </a:pPr>
                      <a:endParaRPr lang="en-AU" sz="800">
                        <a:solidFill>
                          <a:srgbClr val="59595B"/>
                        </a:solidFill>
                      </a:endParaRPr>
                    </a:p>
                  </a:txBody>
                  <a:tcPr>
                    <a:solidFill>
                      <a:srgbClr val="D6EDED"/>
                    </a:solidFill>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3"/>
                        <a:tabLst/>
                        <a:defRPr/>
                      </a:pPr>
                      <a:r>
                        <a:rPr lang="en-AU" sz="800" b="1" i="0" u="none" strike="noStrike" kern="1200" dirty="0">
                          <a:solidFill>
                            <a:schemeClr val="bg2">
                              <a:lumMod val="75000"/>
                            </a:schemeClr>
                          </a:solidFill>
                          <a:effectLst/>
                          <a:latin typeface="+mn-lt"/>
                          <a:ea typeface="+mn-ea"/>
                          <a:cs typeface="+mn-cs"/>
                        </a:rPr>
                        <a:t>Open to partnering with others to deliver services. Preferencing community organisations, social entities over for profit organisations.</a:t>
                      </a:r>
                      <a:r>
                        <a:rPr lang="en-US" sz="800" b="0" i="0" kern="1200" dirty="0">
                          <a:solidFill>
                            <a:schemeClr val="bg2">
                              <a:lumMod val="75000"/>
                            </a:schemeClr>
                          </a:solidFill>
                          <a:effectLst/>
                          <a:latin typeface="+mn-lt"/>
                          <a:ea typeface="+mn-ea"/>
                          <a:cs typeface="+mn-cs"/>
                        </a:rPr>
                        <a:t>​</a:t>
                      </a:r>
                    </a:p>
                    <a:p>
                      <a:pPr marL="228600" indent="-228600">
                        <a:buFont typeface="+mj-lt"/>
                        <a:buAutoNum type="arabicPeriod" startAt="3"/>
                      </a:pPr>
                      <a:endParaRPr lang="en-AU" sz="1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800" kern="1200">
                          <a:solidFill>
                            <a:schemeClr val="dk1"/>
                          </a:solidFill>
                          <a:effectLst/>
                          <a:latin typeface="+mn-lt"/>
                          <a:ea typeface="+mn-ea"/>
                          <a:cs typeface="+mn-cs"/>
                        </a:rPr>
                        <a:t>We will foster continuous improvement across Council operations by</a:t>
                      </a:r>
                      <a:r>
                        <a:rPr lang="en-AU" sz="800" kern="1200" baseline="0">
                          <a:solidFill>
                            <a:schemeClr val="dk1"/>
                          </a:solidFill>
                          <a:effectLst/>
                          <a:latin typeface="+mn-lt"/>
                          <a:ea typeface="+mn-ea"/>
                          <a:cs typeface="+mn-cs"/>
                        </a:rPr>
                        <a:t> </a:t>
                      </a:r>
                      <a:r>
                        <a:rPr lang="en-AU" sz="800" kern="1200">
                          <a:solidFill>
                            <a:schemeClr val="dk1"/>
                          </a:solidFill>
                          <a:effectLst/>
                          <a:latin typeface="+mn-lt"/>
                          <a:ea typeface="+mn-ea"/>
                          <a:cs typeface="+mn-cs"/>
                        </a:rPr>
                        <a:t>using data, feedback and innovation to optimise service delivery models, ensuring services align with the evolving needs of the community</a:t>
                      </a:r>
                      <a:r>
                        <a:rPr lang="en-AU" sz="800" b="1" kern="1200">
                          <a:solidFill>
                            <a:schemeClr val="bg2">
                              <a:lumMod val="75000"/>
                            </a:schemeClr>
                          </a:solidFill>
                          <a:effectLst/>
                          <a:latin typeface="+mn-lt"/>
                          <a:ea typeface="+mn-ea"/>
                          <a:cs typeface="+mn-cs"/>
                        </a:rPr>
                        <a:t>.</a:t>
                      </a:r>
                      <a:endParaRPr lang="en-AU" sz="800" kern="1200">
                        <a:solidFill>
                          <a:schemeClr val="dk1"/>
                        </a:solidFill>
                        <a:effectLst/>
                        <a:latin typeface="+mn-lt"/>
                        <a:ea typeface="+mn-ea"/>
                        <a:cs typeface="+mn-cs"/>
                      </a:endParaRPr>
                    </a:p>
                    <a:p>
                      <a:pPr marL="228600" indent="-228600">
                        <a:buFont typeface="+mj-lt"/>
                        <a:buAutoNum type="arabicPeriod" startAt="3"/>
                      </a:pPr>
                      <a:endParaRPr lang="en-AU" sz="1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Working Together</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1</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 &amp; 2</a:t>
                      </a:r>
                      <a:endParaRPr lang="en-AU" sz="800" b="1"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1927736793"/>
                  </a:ext>
                </a:extLst>
              </a:tr>
            </a:tbl>
          </a:graphicData>
        </a:graphic>
      </p:graphicFrame>
    </p:spTree>
    <p:extLst>
      <p:ext uri="{BB962C8B-B14F-4D97-AF65-F5344CB8AC3E}">
        <p14:creationId xmlns:p14="http://schemas.microsoft.com/office/powerpoint/2010/main" val="776152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F1360-7208-9999-6C7A-BD6190DCBF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668E60-7EB3-BF76-CAE6-F20979DDEE12}"/>
              </a:ext>
            </a:extLst>
          </p:cNvPr>
          <p:cNvSpPr>
            <a:spLocks noGrp="1"/>
          </p:cNvSpPr>
          <p:nvPr>
            <p:ph type="title"/>
          </p:nvPr>
        </p:nvSpPr>
        <p:spPr>
          <a:xfrm>
            <a:off x="834951" y="-135653"/>
            <a:ext cx="7902649" cy="1741169"/>
          </a:xfrm>
        </p:spPr>
        <p:txBody>
          <a:bodyPr/>
          <a:lstStyle/>
          <a:p>
            <a:r>
              <a:rPr lang="en-US" dirty="0"/>
              <a:t>Your feedback and alignment with the Draft Council Plan – Assets &amp; Infrastructure</a:t>
            </a:r>
            <a:endParaRPr lang="en-AU" dirty="0"/>
          </a:p>
        </p:txBody>
      </p:sp>
      <p:sp>
        <p:nvSpPr>
          <p:cNvPr id="5" name="Date Placeholder 4">
            <a:extLst>
              <a:ext uri="{FF2B5EF4-FFF2-40B4-BE49-F238E27FC236}">
                <a16:creationId xmlns:a16="http://schemas.microsoft.com/office/drawing/2014/main" id="{6FFE7B50-02C4-1A1C-D43E-B2706A09106D}"/>
              </a:ext>
            </a:extLst>
          </p:cNvPr>
          <p:cNvSpPr>
            <a:spLocks noGrp="1"/>
          </p:cNvSpPr>
          <p:nvPr>
            <p:ph type="dt" sz="half" idx="10"/>
          </p:nvPr>
        </p:nvSpPr>
        <p:spPr/>
        <p:txBody>
          <a:bodyPr/>
          <a:lstStyle/>
          <a:p>
            <a:pPr>
              <a:defRPr/>
            </a:pPr>
            <a:fld id="{B1CD5842-A30D-4895-9567-5FF5449FA16F}" type="datetime4">
              <a:rPr lang="en-AU" smtClean="0"/>
              <a:pPr>
                <a:defRPr/>
              </a:pPr>
              <a:t>12 May 2025</a:t>
            </a:fld>
            <a:endParaRPr lang="en-AU"/>
          </a:p>
        </p:txBody>
      </p:sp>
      <p:sp>
        <p:nvSpPr>
          <p:cNvPr id="6" name="Footer Placeholder 5">
            <a:extLst>
              <a:ext uri="{FF2B5EF4-FFF2-40B4-BE49-F238E27FC236}">
                <a16:creationId xmlns:a16="http://schemas.microsoft.com/office/drawing/2014/main" id="{8AA0731A-EF43-84A1-A58D-E97CEDD726E1}"/>
              </a:ext>
            </a:extLst>
          </p:cNvPr>
          <p:cNvSpPr>
            <a:spLocks noGrp="1"/>
          </p:cNvSpPr>
          <p:nvPr>
            <p:ph type="ftr" sz="quarter" idx="11"/>
          </p:nvPr>
        </p:nvSpPr>
        <p:spPr/>
        <p:txBody>
          <a:bodyPr/>
          <a:lstStyle/>
          <a:p>
            <a:pPr>
              <a:defRPr/>
            </a:pPr>
            <a:r>
              <a:rPr lang="en-AU"/>
              <a:t>Hepburn Shire Council</a:t>
            </a:r>
          </a:p>
        </p:txBody>
      </p:sp>
      <p:sp>
        <p:nvSpPr>
          <p:cNvPr id="7" name="Slide Number Placeholder 6">
            <a:extLst>
              <a:ext uri="{FF2B5EF4-FFF2-40B4-BE49-F238E27FC236}">
                <a16:creationId xmlns:a16="http://schemas.microsoft.com/office/drawing/2014/main" id="{634B0921-FCAF-0FBD-7398-6CABDF8D557E}"/>
              </a:ext>
            </a:extLst>
          </p:cNvPr>
          <p:cNvSpPr>
            <a:spLocks noGrp="1"/>
          </p:cNvSpPr>
          <p:nvPr>
            <p:ph type="sldNum" sz="quarter" idx="12"/>
          </p:nvPr>
        </p:nvSpPr>
        <p:spPr/>
        <p:txBody>
          <a:bodyPr/>
          <a:lstStyle/>
          <a:p>
            <a:pPr>
              <a:defRPr/>
            </a:pPr>
            <a:fld id="{7D2ED2C0-B37E-4F1A-8D3A-E1C0ED67E904}" type="slidenum">
              <a:rPr lang="en-AU" smtClean="0"/>
              <a:pPr>
                <a:defRPr/>
              </a:pPr>
              <a:t>5</a:t>
            </a:fld>
            <a:endParaRPr lang="en-AU"/>
          </a:p>
        </p:txBody>
      </p:sp>
      <p:graphicFrame>
        <p:nvGraphicFramePr>
          <p:cNvPr id="3" name="Table 2">
            <a:extLst>
              <a:ext uri="{FF2B5EF4-FFF2-40B4-BE49-F238E27FC236}">
                <a16:creationId xmlns:a16="http://schemas.microsoft.com/office/drawing/2014/main" id="{420097C8-537E-102B-531A-E0452FECB348}"/>
              </a:ext>
            </a:extLst>
          </p:cNvPr>
          <p:cNvGraphicFramePr>
            <a:graphicFrameLocks noGrp="1"/>
          </p:cNvGraphicFramePr>
          <p:nvPr>
            <p:extLst>
              <p:ext uri="{D42A27DB-BD31-4B8C-83A1-F6EECF244321}">
                <p14:modId xmlns:p14="http://schemas.microsoft.com/office/powerpoint/2010/main" val="1772478601"/>
              </p:ext>
            </p:extLst>
          </p:nvPr>
        </p:nvGraphicFramePr>
        <p:xfrm>
          <a:off x="194902" y="1236294"/>
          <a:ext cx="11802195" cy="5516880"/>
        </p:xfrm>
        <a:graphic>
          <a:graphicData uri="http://schemas.openxmlformats.org/drawingml/2006/table">
            <a:tbl>
              <a:tblPr firstRow="1" bandRow="1">
                <a:tableStyleId>{5C22544A-7EE6-4342-B048-85BDC9FD1C3A}</a:tableStyleId>
              </a:tblPr>
              <a:tblGrid>
                <a:gridCol w="961038">
                  <a:extLst>
                    <a:ext uri="{9D8B030D-6E8A-4147-A177-3AD203B41FA5}">
                      <a16:colId xmlns:a16="http://schemas.microsoft.com/office/drawing/2014/main" val="2668982119"/>
                    </a:ext>
                  </a:extLst>
                </a:gridCol>
                <a:gridCol w="2643957">
                  <a:extLst>
                    <a:ext uri="{9D8B030D-6E8A-4147-A177-3AD203B41FA5}">
                      <a16:colId xmlns:a16="http://schemas.microsoft.com/office/drawing/2014/main" val="1560292846"/>
                    </a:ext>
                  </a:extLst>
                </a:gridCol>
                <a:gridCol w="3384000">
                  <a:extLst>
                    <a:ext uri="{9D8B030D-6E8A-4147-A177-3AD203B41FA5}">
                      <a16:colId xmlns:a16="http://schemas.microsoft.com/office/drawing/2014/main" val="2055813543"/>
                    </a:ext>
                  </a:extLst>
                </a:gridCol>
                <a:gridCol w="972000">
                  <a:extLst>
                    <a:ext uri="{9D8B030D-6E8A-4147-A177-3AD203B41FA5}">
                      <a16:colId xmlns:a16="http://schemas.microsoft.com/office/drawing/2014/main" val="62125436"/>
                    </a:ext>
                  </a:extLst>
                </a:gridCol>
                <a:gridCol w="745200">
                  <a:extLst>
                    <a:ext uri="{9D8B030D-6E8A-4147-A177-3AD203B41FA5}">
                      <a16:colId xmlns:a16="http://schemas.microsoft.com/office/drawing/2014/main" val="1486287581"/>
                    </a:ext>
                  </a:extLst>
                </a:gridCol>
                <a:gridCol w="3096000">
                  <a:extLst>
                    <a:ext uri="{9D8B030D-6E8A-4147-A177-3AD203B41FA5}">
                      <a16:colId xmlns:a16="http://schemas.microsoft.com/office/drawing/2014/main" val="951938762"/>
                    </a:ext>
                  </a:extLst>
                </a:gridCol>
              </a:tblGrid>
              <a:tr h="225734">
                <a:tc rowSpan="2">
                  <a:txBody>
                    <a:bodyPr/>
                    <a:lstStyle/>
                    <a:p>
                      <a:pPr algn="ctr"/>
                      <a:r>
                        <a:rPr lang="en-US" sz="1000" dirty="0">
                          <a:ln>
                            <a:noFill/>
                          </a:ln>
                          <a:solidFill>
                            <a:srgbClr val="3C8C93"/>
                          </a:solidFill>
                        </a:rPr>
                        <a:t>Engagement Method</a:t>
                      </a:r>
                      <a:endParaRPr lang="en-AU" sz="1000" dirty="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endParaRPr lang="en-US" sz="1000">
                        <a:ln>
                          <a:noFill/>
                        </a:ln>
                        <a:solidFill>
                          <a:srgbClr val="3C8C93"/>
                        </a:solidFill>
                      </a:endParaRPr>
                    </a:p>
                    <a:p>
                      <a:pPr algn="ctr"/>
                      <a:r>
                        <a:rPr lang="en-US" sz="1000">
                          <a:ln>
                            <a:noFill/>
                          </a:ln>
                          <a:solidFill>
                            <a:srgbClr val="3C8C93"/>
                          </a:solidFill>
                        </a:rPr>
                        <a:t>Priority Services and Council Delivery</a:t>
                      </a: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n>
                            <a:noFill/>
                          </a:ln>
                          <a:solidFill>
                            <a:srgbClr val="3C8C93"/>
                          </a:solidFill>
                        </a:rPr>
                        <a:t>How we have responded</a:t>
                      </a:r>
                      <a:endParaRPr lang="en-AU" sz="1000">
                        <a:ln>
                          <a:noFill/>
                        </a:ln>
                        <a:solidFill>
                          <a:srgbClr val="3C8C93"/>
                        </a:solidFill>
                      </a:endParaRPr>
                    </a:p>
                  </a:txBody>
                  <a:tcPr anchor="ct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a:ln>
                            <a:noFill/>
                          </a:ln>
                          <a:solidFill>
                            <a:srgbClr val="3C8C93"/>
                          </a:solidFill>
                        </a:rPr>
                        <a:t>Council Plan </a:t>
                      </a:r>
                      <a:endParaRPr lang="en-AU" sz="100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36829380"/>
                  </a:ext>
                </a:extLst>
              </a:tr>
              <a:tr h="146628">
                <a:tc vMerge="1">
                  <a:txBody>
                    <a:bodyPr/>
                    <a:lstStyle/>
                    <a:p>
                      <a:endParaRPr lang="en-AU"/>
                    </a:p>
                  </a:txBody>
                  <a:tcPr/>
                </a:tc>
                <a:tc vMerge="1">
                  <a:txBody>
                    <a:bodyPr/>
                    <a:lstStyle/>
                    <a:p>
                      <a:endParaRPr lang="en-AU" sz="1400"/>
                    </a:p>
                  </a:txBody>
                  <a:tcPr>
                    <a:solidFill>
                      <a:schemeClr val="accent5">
                        <a:lumMod val="90000"/>
                      </a:schemeClr>
                    </a:solidFill>
                  </a:tcPr>
                </a:tc>
                <a:tc vMerge="1">
                  <a:txBody>
                    <a:bodyPr/>
                    <a:lstStyle/>
                    <a:p>
                      <a:endParaRPr lang="en-AU"/>
                    </a:p>
                  </a:txBody>
                  <a:tcPr/>
                </a:tc>
                <a:tc>
                  <a:txBody>
                    <a:bodyPr/>
                    <a:lstStyle/>
                    <a:p>
                      <a:r>
                        <a:rPr lang="en-US" sz="1000" b="1">
                          <a:ln>
                            <a:noFill/>
                          </a:ln>
                          <a:solidFill>
                            <a:srgbClr val="3C8C93"/>
                          </a:solidFill>
                        </a:rPr>
                        <a:t>Domain</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Outcome </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Strategy</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422649"/>
                  </a:ext>
                </a:extLst>
              </a:tr>
              <a:tr h="352081">
                <a:tc rowSpan="3">
                  <a:txBody>
                    <a:bodyPr/>
                    <a:lstStyle/>
                    <a:p>
                      <a:pPr marL="0" indent="0">
                        <a:buFont typeface="+mj-lt"/>
                        <a:buNone/>
                      </a:pPr>
                      <a:r>
                        <a:rPr lang="en-US" sz="800" b="1">
                          <a:solidFill>
                            <a:schemeClr val="bg2">
                              <a:lumMod val="75000"/>
                            </a:schemeClr>
                          </a:solidFill>
                        </a:rPr>
                        <a:t>Community Survey</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228600" indent="-228600">
                        <a:buFont typeface="+mj-lt"/>
                        <a:buAutoNum type="arabicPeriod"/>
                      </a:pPr>
                      <a:r>
                        <a:rPr lang="en-US" sz="800" b="1" dirty="0">
                          <a:solidFill>
                            <a:schemeClr val="bg2">
                              <a:lumMod val="75000"/>
                            </a:schemeClr>
                          </a:solidFill>
                        </a:rPr>
                        <a:t>Sealed Roads</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row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dirty="0">
                          <a:solidFill>
                            <a:schemeClr val="bg2">
                              <a:lumMod val="75000"/>
                            </a:schemeClr>
                          </a:solidFill>
                        </a:rPr>
                        <a:t>The maintenance of our sealed roads is detailed in our </a:t>
                      </a:r>
                      <a:r>
                        <a:rPr lang="en-US" sz="800" b="1" kern="1200" dirty="0">
                          <a:solidFill>
                            <a:schemeClr val="bg2">
                              <a:lumMod val="75000"/>
                            </a:schemeClr>
                          </a:solidFill>
                          <a:effectLst/>
                          <a:latin typeface="+mn-lt"/>
                          <a:ea typeface="+mn-ea"/>
                          <a:cs typeface="+mn-cs"/>
                        </a:rPr>
                        <a:t>Asset Plan 2025-2034 along with Future Hepburn Structure Plans Objective: Movement and access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kern="1200" dirty="0">
                          <a:solidFill>
                            <a:schemeClr val="bg2">
                              <a:lumMod val="75000"/>
                            </a:schemeClr>
                          </a:solidFill>
                          <a:effectLst/>
                          <a:latin typeface="+mn-lt"/>
                          <a:ea typeface="+mn-ea"/>
                          <a:cs typeface="+mn-cs"/>
                        </a:rPr>
                        <a:t>Significant investment into road funding is included across the Financial Plan, Budget and Asset Plan.</a:t>
                      </a:r>
                      <a:endParaRPr lang="en-AU" sz="800" kern="1200" dirty="0">
                        <a:solidFill>
                          <a:schemeClr val="bg2">
                            <a:lumMod val="75000"/>
                          </a:schemeClr>
                        </a:solidFill>
                        <a:effectLst/>
                        <a:latin typeface="+mn-lt"/>
                        <a:ea typeface="+mn-ea"/>
                        <a:cs typeface="+mn-cs"/>
                      </a:endParaRPr>
                    </a:p>
                    <a:p>
                      <a:pPr marL="228600" indent="-228600">
                        <a:buFont typeface="+mj-lt"/>
                        <a:buAutoNum type="arabicPeriod"/>
                      </a:pP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r>
                        <a:rPr lang="en-US" sz="800" b="1">
                          <a:solidFill>
                            <a:schemeClr val="bg2">
                              <a:lumMod val="75000"/>
                            </a:schemeClr>
                          </a:solidFill>
                        </a:rPr>
                        <a:t>Future Hepburn</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r>
                        <a:rPr lang="en-US" sz="800" b="1">
                          <a:solidFill>
                            <a:schemeClr val="bg2">
                              <a:lumMod val="75000"/>
                            </a:schemeClr>
                          </a:solidFill>
                        </a:rPr>
                        <a:t>Outcome 1</a:t>
                      </a:r>
                      <a:endParaRPr lang="en-AU" sz="800" b="1" dirty="0">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lvl="0"/>
                      <a:r>
                        <a:rPr lang="en-US" sz="800" b="1" kern="1200" dirty="0">
                          <a:solidFill>
                            <a:schemeClr val="bg2">
                              <a:lumMod val="75000"/>
                            </a:schemeClr>
                          </a:solidFill>
                          <a:effectLst/>
                          <a:latin typeface="+mn-lt"/>
                          <a:ea typeface="+mn-ea"/>
                          <a:cs typeface="+mn-cs"/>
                        </a:rPr>
                        <a:t>Strategy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Movement and access</a:t>
                      </a:r>
                      <a:endParaRPr lang="en-AU" sz="800" kern="1200" dirty="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extLst>
                  <a:ext uri="{0D108BD9-81ED-4DB2-BD59-A6C34878D82A}">
                    <a16:rowId xmlns:a16="http://schemas.microsoft.com/office/drawing/2014/main" val="2243425768"/>
                  </a:ext>
                </a:extLst>
              </a:tr>
              <a:tr h="352081">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2</a:t>
                      </a:r>
                      <a:endParaRPr lang="en-AU" sz="800" b="1">
                        <a:solidFill>
                          <a:schemeClr val="bg2">
                            <a:lumMod val="75000"/>
                          </a:schemeClr>
                        </a:solidFill>
                      </a:endParaRPr>
                    </a:p>
                    <a:p>
                      <a:endParaRPr lang="en-AU" sz="800" b="1">
                        <a:solidFill>
                          <a:schemeClr val="bg2">
                            <a:lumMod val="75000"/>
                          </a:schemeClr>
                        </a:solidFill>
                      </a:endParaRPr>
                    </a:p>
                  </a:txBody>
                  <a:tcPr>
                    <a:solidFill>
                      <a:schemeClr val="accent5">
                        <a:lumMod val="90000"/>
                      </a:schemeClr>
                    </a:solidFill>
                  </a:tcPr>
                </a:tc>
                <a:tc>
                  <a:txBody>
                    <a:bodyPr/>
                    <a:lstStyle/>
                    <a:p>
                      <a:pPr lvl="0"/>
                      <a:r>
                        <a:rPr lang="en-US" sz="800" b="1" i="0" kern="1200" dirty="0">
                          <a:solidFill>
                            <a:schemeClr val="bg2">
                              <a:lumMod val="75000"/>
                            </a:schemeClr>
                          </a:solidFill>
                          <a:effectLst/>
                          <a:latin typeface="+mn-lt"/>
                          <a:ea typeface="+mn-ea"/>
                          <a:cs typeface="+mn-cs"/>
                        </a:rPr>
                        <a:t>Strategy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Long-term planning can be found in our Asset Plan 2025-2034</a:t>
                      </a:r>
                      <a:endParaRPr lang="en-AU" sz="80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653374328"/>
                  </a:ext>
                </a:extLst>
              </a:tr>
              <a:tr h="352081">
                <a:tc vMerge="1">
                  <a:txBody>
                    <a:bodyPr/>
                    <a:lstStyle/>
                    <a:p>
                      <a:pPr marL="0" indent="0">
                        <a:buFont typeface="+mj-lt"/>
                        <a:buNone/>
                      </a:pPr>
                      <a:endParaRPr lang="en-AU" sz="800">
                        <a:solidFill>
                          <a:schemeClr val="bg2">
                            <a:lumMod val="75000"/>
                          </a:schemeClr>
                        </a:solidFill>
                      </a:endParaRPr>
                    </a:p>
                  </a:txBody>
                  <a:tcPr>
                    <a:solidFill>
                      <a:schemeClr val="accent5">
                        <a:lumMod val="90000"/>
                      </a:schemeClr>
                    </a:solidFill>
                  </a:tcPr>
                </a:tc>
                <a:tc vMerge="1">
                  <a:txBody>
                    <a:bodyPr/>
                    <a:lstStyle/>
                    <a:p>
                      <a:pPr marL="342900" indent="-342900">
                        <a:buFont typeface="+mj-lt"/>
                        <a:buAutoNum type="arabicPeriod"/>
                      </a:pPr>
                      <a:endParaRPr lang="en-AU" sz="1050">
                        <a:solidFill>
                          <a:schemeClr val="bg2">
                            <a:lumMod val="75000"/>
                          </a:schemeClr>
                        </a:solidFill>
                      </a:endParaRPr>
                    </a:p>
                  </a:txBody>
                  <a:tcPr>
                    <a:solidFill>
                      <a:schemeClr val="accent5">
                        <a:lumMod val="90000"/>
                      </a:schemeClr>
                    </a:solidFill>
                  </a:tcPr>
                </a:tc>
                <a:tc vMerge="1">
                  <a:txBody>
                    <a:bodyPr/>
                    <a:lstStyle/>
                    <a:p>
                      <a:endParaRPr lang="en-AU"/>
                    </a:p>
                  </a:txBody>
                  <a:tcPr/>
                </a:tc>
                <a:tc>
                  <a:txBody>
                    <a:bodyPr/>
                    <a:lstStyle/>
                    <a:p>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lvl="0"/>
                      <a:r>
                        <a:rPr lang="en-US" sz="800" b="1" i="0" kern="1200">
                          <a:solidFill>
                            <a:schemeClr val="bg2">
                              <a:lumMod val="75000"/>
                            </a:schemeClr>
                          </a:solidFill>
                          <a:effectLst/>
                          <a:latin typeface="+mn-lt"/>
                          <a:ea typeface="+mn-ea"/>
                          <a:cs typeface="+mn-cs"/>
                        </a:rPr>
                        <a:t>Strategy 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Our asset portfolio including the health of our assets can be found in our Asset Plan 2025-2034</a:t>
                      </a:r>
                      <a:endParaRPr lang="en-AU" sz="800" kern="120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043011449"/>
                  </a:ext>
                </a:extLst>
              </a:tr>
              <a:tr h="191685">
                <a:tc rowSpan="2">
                  <a:txBody>
                    <a:bodyPr/>
                    <a:lstStyle/>
                    <a:p>
                      <a:pPr marL="342900" indent="-342900">
                        <a:buFont typeface="+mj-lt"/>
                        <a:buAutoNum type="arabicPeriod" startAt="2"/>
                      </a:pPr>
                      <a:endParaRPr lang="en-AU" sz="800" dirty="0">
                        <a:solidFill>
                          <a:schemeClr val="bg2">
                            <a:lumMod val="75000"/>
                          </a:schemeClr>
                        </a:solidFill>
                      </a:endParaRPr>
                    </a:p>
                  </a:txBody>
                  <a:tcPr>
                    <a:solidFill>
                      <a:srgbClr val="D6EDED"/>
                    </a:solidFill>
                  </a:tcPr>
                </a:tc>
                <a:tc rowSpan="2">
                  <a:txBody>
                    <a:bodyPr/>
                    <a:lstStyle/>
                    <a:p>
                      <a:pPr marL="228600" indent="-228600">
                        <a:buFont typeface="+mj-lt"/>
                        <a:buAutoNum type="arabicPeriod" startAt="2"/>
                      </a:pPr>
                      <a:r>
                        <a:rPr lang="en-US" sz="800" b="1" dirty="0">
                          <a:solidFill>
                            <a:schemeClr val="bg2">
                              <a:lumMod val="75000"/>
                            </a:schemeClr>
                          </a:solidFill>
                        </a:rPr>
                        <a:t>Passive Parks such as botanical gardens</a:t>
                      </a:r>
                      <a:endParaRPr lang="en-AU" sz="800" b="1" dirty="0">
                        <a:solidFill>
                          <a:schemeClr val="bg2">
                            <a:lumMod val="75000"/>
                          </a:schemeClr>
                        </a:solidFill>
                      </a:endParaRPr>
                    </a:p>
                  </a:txBody>
                  <a:tcPr>
                    <a:solidFill>
                      <a:srgbClr val="D6EDED"/>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i="0" kern="1200" dirty="0">
                          <a:solidFill>
                            <a:schemeClr val="bg2">
                              <a:lumMod val="75000"/>
                            </a:schemeClr>
                          </a:solidFill>
                          <a:effectLst/>
                          <a:latin typeface="+mn-lt"/>
                          <a:ea typeface="+mn-ea"/>
                          <a:cs typeface="+mn-cs"/>
                        </a:rPr>
                        <a:t>Maintaining our public spaces, gardens and recreational areas are a priority area under both Hepburn Life and Future Hepburn and are also aligned with the Asset Plan 2025-2034.</a:t>
                      </a:r>
                      <a:endParaRPr lang="en-AU" sz="800" b="1" i="0" kern="1200" dirty="0">
                        <a:solidFill>
                          <a:schemeClr val="bg2">
                            <a:lumMod val="75000"/>
                          </a:schemeClr>
                        </a:solidFill>
                        <a:effectLst/>
                        <a:latin typeface="+mn-lt"/>
                        <a:ea typeface="+mn-ea"/>
                        <a:cs typeface="+mn-cs"/>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Life</a:t>
                      </a:r>
                      <a:endParaRPr lang="en-AU" sz="800" b="1">
                        <a:solidFill>
                          <a:schemeClr val="bg2">
                            <a:lumMod val="75000"/>
                          </a:schemeClr>
                        </a:solidFill>
                      </a:endParaRPr>
                    </a:p>
                  </a:txBody>
                  <a:tcPr>
                    <a:solidFill>
                      <a:srgbClr val="D6EDED"/>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4</a:t>
                      </a:r>
                    </a:p>
                  </a:txBody>
                  <a:tcPr>
                    <a:solidFill>
                      <a:srgbClr val="D6EDED"/>
                    </a:solidFill>
                  </a:tcPr>
                </a:tc>
                <a:extLst>
                  <a:ext uri="{0D108BD9-81ED-4DB2-BD59-A6C34878D82A}">
                    <a16:rowId xmlns:a16="http://schemas.microsoft.com/office/drawing/2014/main" val="4130804036"/>
                  </a:ext>
                </a:extLst>
              </a:tr>
              <a:tr h="328725">
                <a:tc vMerge="1">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vMerge="1">
                  <a:txBody>
                    <a:bodyPr/>
                    <a:lstStyle/>
                    <a:p>
                      <a:pPr marL="342900" indent="-342900">
                        <a:buFont typeface="+mj-lt"/>
                        <a:buAutoNum type="arabicPeriod" startAt="2"/>
                      </a:pPr>
                      <a:endParaRPr lang="en-AU" sz="800" b="1">
                        <a:solidFill>
                          <a:schemeClr val="bg2">
                            <a:lumMod val="75000"/>
                          </a:schemeClr>
                        </a:solidFill>
                      </a:endParaRPr>
                    </a:p>
                  </a:txBody>
                  <a:tcPr>
                    <a:solidFill>
                      <a:srgbClr val="D6EDED"/>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 </a:t>
                      </a:r>
                      <a:endParaRPr lang="en-AU" sz="800" b="1" dirty="0">
                        <a:solidFill>
                          <a:schemeClr val="bg2">
                            <a:lumMod val="75000"/>
                          </a:schemeClr>
                        </a:solidFill>
                      </a:endParaRPr>
                    </a:p>
                  </a:txBody>
                  <a:tcPr>
                    <a:solidFill>
                      <a:srgbClr val="D6EDED"/>
                    </a:solidFill>
                  </a:tcPr>
                </a:tc>
                <a:tc>
                  <a:txBody>
                    <a:bodyPr/>
                    <a:lstStyle/>
                    <a:p>
                      <a:r>
                        <a:rPr lang="en-US" sz="800" b="1">
                          <a:solidFill>
                            <a:schemeClr val="bg2">
                              <a:lumMod val="75000"/>
                            </a:schemeClr>
                          </a:solidFill>
                        </a:rPr>
                        <a:t>Outcome 2</a:t>
                      </a: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Strategy 1, 2 &amp; 3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Asset Plan 2025-2034</a:t>
                      </a:r>
                      <a:endParaRPr lang="en-AU" sz="800" b="1" i="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2215635444"/>
                  </a:ext>
                </a:extLst>
              </a:tr>
              <a:tr h="225734">
                <a:tc rowSpan="2">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rowSpan="2">
                  <a:txBody>
                    <a:bodyPr/>
                    <a:lstStyle/>
                    <a:p>
                      <a:pPr marL="228600" indent="-228600">
                        <a:buFont typeface="+mj-lt"/>
                        <a:buAutoNum type="arabicPeriod" startAt="3"/>
                      </a:pPr>
                      <a:r>
                        <a:rPr lang="en-US" sz="800" b="1" dirty="0">
                          <a:solidFill>
                            <a:schemeClr val="bg2">
                              <a:lumMod val="75000"/>
                            </a:schemeClr>
                          </a:solidFill>
                        </a:rPr>
                        <a:t>Footpaths</a:t>
                      </a:r>
                      <a:endParaRPr lang="en-AU" sz="800" b="1" dirty="0">
                        <a:solidFill>
                          <a:schemeClr val="bg2">
                            <a:lumMod val="75000"/>
                          </a:schemeClr>
                        </a:solidFill>
                      </a:endParaRPr>
                    </a:p>
                  </a:txBody>
                  <a:tcPr>
                    <a:solidFill>
                      <a:schemeClr val="accent5">
                        <a:lumMod val="9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800" b="1" kern="1200" dirty="0">
                          <a:solidFill>
                            <a:schemeClr val="bg2">
                              <a:lumMod val="75000"/>
                            </a:schemeClr>
                          </a:solidFill>
                          <a:effectLst/>
                          <a:latin typeface="+mn-lt"/>
                          <a:ea typeface="+mn-ea"/>
                          <a:cs typeface="+mn-cs"/>
                        </a:rPr>
                        <a:t>Facilitating diverse, safe, and accessible public and active transport and movement options that support connection within towns and to surrounding areas for all ages and abilities is supported in Future Hepburn.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dirty="0">
                          <a:solidFill>
                            <a:schemeClr val="bg2">
                              <a:lumMod val="75000"/>
                            </a:schemeClr>
                          </a:solidFill>
                        </a:rPr>
                        <a:t>Council will complete its Integrated Transport Strategy in 2025/26</a:t>
                      </a:r>
                      <a:endParaRPr lang="en-US" sz="800" b="1" kern="1200" dirty="0">
                        <a:solidFill>
                          <a:schemeClr val="bg2">
                            <a:lumMod val="75000"/>
                          </a:schemeClr>
                        </a:solidFill>
                        <a:effectLst/>
                        <a:latin typeface="+mn-lt"/>
                        <a:ea typeface="+mn-ea"/>
                        <a:cs typeface="+mn-cs"/>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 </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1</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Movement &amp; Access</a:t>
                      </a:r>
                      <a:endParaRPr lang="en-AU" sz="80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4062009060"/>
                  </a:ext>
                </a:extLst>
              </a:tr>
              <a:tr h="225734">
                <a:tc vMerge="1">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vMerge="1">
                  <a:txBody>
                    <a:bodyPr/>
                    <a:lstStyle/>
                    <a:p>
                      <a:endParaRPr/>
                    </a:p>
                  </a:txBody>
                  <a:tcPr>
                    <a:solidFill>
                      <a:schemeClr val="accent5">
                        <a:lumMod val="90000"/>
                      </a:schemeClr>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 </a:t>
                      </a:r>
                      <a:endParaRPr lang="en-AU" sz="800" b="1">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 &amp;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Objective: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Community and cultural infrastructure</a:t>
                      </a:r>
                      <a:endParaRPr lang="en-AU" sz="800" b="1"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976065069"/>
                  </a:ext>
                </a:extLst>
              </a:tr>
              <a:tr h="352081">
                <a:tc>
                  <a:txBody>
                    <a:bodyPr/>
                    <a:lstStyle/>
                    <a:p>
                      <a:pPr marL="0" indent="0">
                        <a:buFont typeface="+mj-lt"/>
                        <a:buNone/>
                      </a:pPr>
                      <a:r>
                        <a:rPr lang="en-US" sz="800" b="1">
                          <a:solidFill>
                            <a:srgbClr val="59595B"/>
                          </a:solidFill>
                        </a:rPr>
                        <a:t>Deliberative Engagement Panel</a:t>
                      </a:r>
                      <a:endParaRPr lang="en-AU" sz="800" b="1">
                        <a:solidFill>
                          <a:srgbClr val="59595B"/>
                        </a:solidFill>
                      </a:endParaRPr>
                    </a:p>
                  </a:txBody>
                  <a:tcPr/>
                </a:tc>
                <a:tc>
                  <a:txBody>
                    <a:bodyPr/>
                    <a:lstStyle/>
                    <a:p>
                      <a:pPr marL="228600" indent="-228600">
                        <a:buFont typeface="+mj-lt"/>
                        <a:buAutoNum type="arabicPeriod"/>
                      </a:pPr>
                      <a:r>
                        <a:rPr lang="en-US" sz="800" b="1" dirty="0">
                          <a:solidFill>
                            <a:schemeClr val="bg2">
                              <a:lumMod val="75000"/>
                            </a:schemeClr>
                          </a:solidFill>
                        </a:rPr>
                        <a:t>Drainage - </a:t>
                      </a:r>
                      <a:r>
                        <a:rPr lang="en-AU" sz="800" b="0" i="0" u="none" strike="noStrike" kern="1200" dirty="0">
                          <a:solidFill>
                            <a:schemeClr val="dk1"/>
                          </a:solidFill>
                          <a:effectLst/>
                          <a:latin typeface="+mn-lt"/>
                          <a:ea typeface="+mn-ea"/>
                          <a:cs typeface="+mn-cs"/>
                        </a:rPr>
                        <a:t>Drainage is a large issue for Hepburn Shire, with very destructive floods in November 2010, Jan and Feb 2011 and 2022. </a:t>
                      </a:r>
                      <a:endParaRPr lang="en-AU" sz="800" b="1" dirty="0">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kern="1200" dirty="0">
                          <a:solidFill>
                            <a:schemeClr val="bg2">
                              <a:lumMod val="75000"/>
                            </a:schemeClr>
                          </a:solidFill>
                          <a:effectLst/>
                          <a:latin typeface="+mn-lt"/>
                          <a:ea typeface="+mn-ea"/>
                          <a:cs typeface="+mn-cs"/>
                        </a:rPr>
                        <a:t>Drainage is a priority in the Asset Plan 2025-2034.</a:t>
                      </a:r>
                      <a:endParaRPr lang="en-AU" sz="800" b="1" kern="1200" dirty="0">
                        <a:solidFill>
                          <a:schemeClr val="bg2">
                            <a:lumMod val="75000"/>
                          </a:schemeClr>
                        </a:solidFill>
                        <a:effectLst/>
                        <a:latin typeface="+mn-lt"/>
                        <a:ea typeface="+mn-ea"/>
                        <a:cs typeface="+mn-cs"/>
                      </a:endParaRPr>
                    </a:p>
                  </a:txBody>
                  <a:tcPr/>
                </a:tc>
                <a:tc>
                  <a:txBody>
                    <a:bodyPr/>
                    <a:lstStyle/>
                    <a:p>
                      <a:r>
                        <a:rPr lang="en-US" sz="800" b="1" dirty="0">
                          <a:solidFill>
                            <a:schemeClr val="bg2">
                              <a:lumMod val="75000"/>
                            </a:schemeClr>
                          </a:solidFill>
                        </a:rPr>
                        <a:t>Future Hepburn</a:t>
                      </a:r>
                      <a:endParaRPr lang="en-AU" sz="800" b="1" dirty="0">
                        <a:solidFill>
                          <a:schemeClr val="bg2">
                            <a:lumMod val="75000"/>
                          </a:schemeClr>
                        </a:solidFill>
                      </a:endParaRPr>
                    </a:p>
                  </a:txBody>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1,2 &amp;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Asset Plan 2025-2034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Objective: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Community and cultural infrastructure</a:t>
                      </a:r>
                      <a:endParaRPr lang="en-AU" sz="800" b="1" kern="1200" dirty="0">
                        <a:solidFill>
                          <a:schemeClr val="bg2">
                            <a:lumMod val="75000"/>
                          </a:schemeClr>
                        </a:solidFill>
                        <a:effectLst/>
                        <a:latin typeface="+mn-lt"/>
                        <a:ea typeface="+mn-ea"/>
                        <a:cs typeface="+mn-cs"/>
                      </a:endParaRPr>
                    </a:p>
                  </a:txBody>
                  <a:tcPr/>
                </a:tc>
                <a:extLst>
                  <a:ext uri="{0D108BD9-81ED-4DB2-BD59-A6C34878D82A}">
                    <a16:rowId xmlns:a16="http://schemas.microsoft.com/office/drawing/2014/main" val="4230970119"/>
                  </a:ext>
                </a:extLst>
              </a:tr>
              <a:tr h="260016">
                <a:tc>
                  <a:txBody>
                    <a:bodyPr/>
                    <a:lstStyle/>
                    <a:p>
                      <a:pPr marL="0" indent="0">
                        <a:buFont typeface="+mj-lt"/>
                        <a:buNone/>
                      </a:pPr>
                      <a:endParaRPr lang="en-AU" sz="800" b="1" dirty="0">
                        <a:solidFill>
                          <a:srgbClr val="59595B"/>
                        </a:solidFill>
                      </a:endParaRPr>
                    </a:p>
                  </a:txBody>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800" b="1" dirty="0">
                          <a:solidFill>
                            <a:schemeClr val="bg2">
                              <a:lumMod val="75000"/>
                            </a:schemeClr>
                          </a:solidFill>
                        </a:rPr>
                        <a:t>Trees in Creeks - </a:t>
                      </a:r>
                      <a:r>
                        <a:rPr lang="en-AU" sz="800" b="0" i="0" u="none" strike="noStrike" kern="1200" dirty="0">
                          <a:solidFill>
                            <a:schemeClr val="dk1"/>
                          </a:solidFill>
                          <a:effectLst/>
                          <a:latin typeface="+mn-lt"/>
                          <a:ea typeface="+mn-ea"/>
                          <a:cs typeface="+mn-cs"/>
                        </a:rPr>
                        <a:t>Trees in the creeks and tributaries are an issue with flooding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800" b="1" kern="1200" dirty="0">
                          <a:solidFill>
                            <a:schemeClr val="bg2">
                              <a:lumMod val="75000"/>
                            </a:schemeClr>
                          </a:solidFill>
                          <a:effectLst/>
                          <a:latin typeface="+mn-lt"/>
                          <a:ea typeface="+mn-ea"/>
                          <a:cs typeface="+mn-cs"/>
                        </a:rPr>
                        <a:t>It is a priority of Hepburn Life to enhance community preparedness and resilience for changing conditions through community partnerships, education, support and advocacy.</a:t>
                      </a:r>
                    </a:p>
                  </a:txBody>
                  <a:tcPr/>
                </a:tc>
                <a:tc>
                  <a:txBody>
                    <a:bodyPr/>
                    <a:lstStyle/>
                    <a:p>
                      <a:r>
                        <a:rPr lang="en-US" sz="800" b="1" dirty="0">
                          <a:solidFill>
                            <a:schemeClr val="bg2">
                              <a:lumMod val="75000"/>
                            </a:schemeClr>
                          </a:solidFill>
                        </a:rPr>
                        <a:t>Hepburn Life</a:t>
                      </a:r>
                      <a:endParaRPr lang="en-AU" sz="800" b="1" dirty="0">
                        <a:solidFill>
                          <a:schemeClr val="bg2">
                            <a:lumMod val="75000"/>
                          </a:schemeClr>
                        </a:solidFill>
                      </a:endParaRPr>
                    </a:p>
                  </a:txBody>
                  <a:tcPr/>
                </a:tc>
                <a:tc>
                  <a:txBody>
                    <a:bodyPr/>
                    <a:lstStyle/>
                    <a:p>
                      <a:r>
                        <a:rPr lang="en-US" sz="800" b="1" dirty="0">
                          <a:solidFill>
                            <a:schemeClr val="bg2">
                              <a:lumMod val="75000"/>
                            </a:schemeClr>
                          </a:solidFill>
                        </a:rPr>
                        <a:t>Outcome 1</a:t>
                      </a:r>
                      <a:endParaRPr lang="en-AU" sz="800" b="1" dirty="0">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a:t>
                      </a:r>
                      <a:endParaRPr lang="en-AU" sz="800" b="1" kern="1200" dirty="0">
                        <a:solidFill>
                          <a:schemeClr val="bg2">
                            <a:lumMod val="75000"/>
                          </a:schemeClr>
                        </a:solidFill>
                        <a:effectLst/>
                        <a:latin typeface="+mn-lt"/>
                        <a:ea typeface="+mn-ea"/>
                        <a:cs typeface="+mn-cs"/>
                      </a:endParaRPr>
                    </a:p>
                  </a:txBody>
                  <a:tcPr/>
                </a:tc>
                <a:extLst>
                  <a:ext uri="{0D108BD9-81ED-4DB2-BD59-A6C34878D82A}">
                    <a16:rowId xmlns:a16="http://schemas.microsoft.com/office/drawing/2014/main" val="2436697401"/>
                  </a:ext>
                </a:extLst>
              </a:tr>
              <a:tr h="397063">
                <a:tc>
                  <a:txBody>
                    <a:bodyPr/>
                    <a:lstStyle/>
                    <a:p>
                      <a:pPr marL="0" indent="0">
                        <a:buFont typeface="+mj-lt"/>
                        <a:buNone/>
                      </a:pPr>
                      <a:endParaRPr lang="en-AU" sz="800">
                        <a:solidFill>
                          <a:srgbClr val="59595B"/>
                        </a:solidFill>
                      </a:endParaRPr>
                    </a:p>
                  </a:txBody>
                  <a:tcPr>
                    <a:solidFill>
                      <a:schemeClr val="accent5">
                        <a:lumMod val="90000"/>
                      </a:schemeClr>
                    </a:solidFill>
                  </a:tcPr>
                </a:tc>
                <a:tc>
                  <a:txBody>
                    <a:bodyPr/>
                    <a:lstStyle/>
                    <a:p>
                      <a:pPr marL="228600" indent="-228600">
                        <a:buFont typeface="+mj-lt"/>
                        <a:buAutoNum type="arabicPeriod" startAt="3"/>
                      </a:pPr>
                      <a:r>
                        <a:rPr lang="en-US" sz="800" b="1" kern="1200" dirty="0">
                          <a:solidFill>
                            <a:schemeClr val="bg2">
                              <a:lumMod val="75000"/>
                            </a:schemeClr>
                          </a:solidFill>
                          <a:effectLst/>
                          <a:latin typeface="+mn-lt"/>
                          <a:ea typeface="+mn-ea"/>
                          <a:cs typeface="+mn-cs"/>
                        </a:rPr>
                        <a:t>Shire has not replaced any canopy trees to improve diversity of the Shire and provide shady streets.</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kern="1200">
                          <a:solidFill>
                            <a:schemeClr val="bg2">
                              <a:lumMod val="75000"/>
                            </a:schemeClr>
                          </a:solidFill>
                          <a:effectLst/>
                          <a:latin typeface="+mn-lt"/>
                          <a:ea typeface="+mn-ea"/>
                          <a:cs typeface="+mn-cs"/>
                        </a:rPr>
                        <a:t>The Asset Plan 2025-2034 &amp; Future Hepburn Outcome 2 &amp;  Future Hepburn Objective: Community and cultural infrastructure </a:t>
                      </a:r>
                      <a:r>
                        <a:rPr lang="en-AU" sz="800" b="1" kern="1200">
                          <a:solidFill>
                            <a:schemeClr val="bg2">
                              <a:lumMod val="75000"/>
                            </a:schemeClr>
                          </a:solidFill>
                          <a:effectLst/>
                          <a:latin typeface="+mn-lt"/>
                          <a:ea typeface="+mn-ea"/>
                          <a:cs typeface="+mn-cs"/>
                        </a:rPr>
                        <a:t>Provide inclusive, adaptable community infrastructure that strengthens local connections, adapts to changing climates.</a:t>
                      </a: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b="1" dirty="0">
                        <a:solidFill>
                          <a:schemeClr val="bg2">
                            <a:lumMod val="75000"/>
                          </a:schemeClr>
                        </a:solidFill>
                      </a:endParaRPr>
                    </a:p>
                    <a:p>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1,2 &amp;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Asset Plan 2025-2034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Objective: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Community and cultural infrastructure</a:t>
                      </a:r>
                      <a:endParaRPr lang="en-AU" sz="800" b="1"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155387561"/>
                  </a:ext>
                </a:extLst>
              </a:tr>
              <a:tr h="352081">
                <a:tc>
                  <a:txBody>
                    <a:bodyPr/>
                    <a:lstStyle/>
                    <a:p>
                      <a:pPr marL="0" indent="0">
                        <a:buFont typeface="+mj-lt"/>
                        <a:buNone/>
                      </a:pPr>
                      <a:endParaRPr lang="en-AU" sz="800">
                        <a:solidFill>
                          <a:srgbClr val="59595B"/>
                        </a:solidFill>
                      </a:endParaRPr>
                    </a:p>
                  </a:txBody>
                  <a:tcPr>
                    <a:solidFill>
                      <a:srgbClr val="D6EDED"/>
                    </a:solidFill>
                  </a:tcPr>
                </a:tc>
                <a:tc>
                  <a:txBody>
                    <a:bodyPr/>
                    <a:lstStyle/>
                    <a:p>
                      <a:pPr marL="228600" indent="-228600">
                        <a:buFont typeface="+mj-lt"/>
                        <a:buAutoNum type="arabicPeriod" startAt="3"/>
                      </a:pPr>
                      <a:r>
                        <a:rPr lang="en-US" sz="800" b="1">
                          <a:solidFill>
                            <a:schemeClr val="bg2">
                              <a:lumMod val="75000"/>
                            </a:schemeClr>
                          </a:solidFill>
                        </a:rPr>
                        <a:t>Buildings Maintained</a:t>
                      </a: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800" b="1" i="0" kern="1200">
                          <a:solidFill>
                            <a:schemeClr val="bg2">
                              <a:lumMod val="75000"/>
                            </a:schemeClr>
                          </a:solidFill>
                          <a:effectLst/>
                          <a:latin typeface="+mn-lt"/>
                          <a:ea typeface="+mn-ea"/>
                          <a:cs typeface="+mn-cs"/>
                        </a:rPr>
                        <a:t>Future Hepburn, the Asset Plan 2025-2034, the Long-Term Financial Plan &amp; Budget 2025-2025 all prioritise and detail recommendations for the ongoing review of Council buildings.</a:t>
                      </a:r>
                      <a:endParaRPr lang="en-AU" sz="800" b="1" i="0" kern="1200">
                        <a:solidFill>
                          <a:schemeClr val="bg2">
                            <a:lumMod val="75000"/>
                          </a:schemeClr>
                        </a:solidFill>
                        <a:effectLst/>
                        <a:latin typeface="+mn-lt"/>
                        <a:ea typeface="+mn-ea"/>
                        <a:cs typeface="+mn-cs"/>
                      </a:endParaRPr>
                    </a:p>
                  </a:txBody>
                  <a:tcPr>
                    <a:solidFill>
                      <a:srgbClr val="D6EDED"/>
                    </a:solidFill>
                  </a:tcPr>
                </a:tc>
                <a:tc>
                  <a:txBody>
                    <a:bodyPr/>
                    <a:lstStyle/>
                    <a:p>
                      <a:r>
                        <a:rPr lang="en-US" sz="800" b="1">
                          <a:solidFill>
                            <a:schemeClr val="bg2">
                              <a:lumMod val="75000"/>
                            </a:schemeClr>
                          </a:solidFill>
                        </a:rPr>
                        <a:t>Future Hepburn</a:t>
                      </a:r>
                      <a:endParaRPr lang="en-AU" sz="800" b="1">
                        <a:solidFill>
                          <a:schemeClr val="bg2">
                            <a:lumMod val="75000"/>
                          </a:schemeClr>
                        </a:solidFill>
                      </a:endParaRPr>
                    </a:p>
                  </a:txBody>
                  <a:tcPr>
                    <a:solidFill>
                      <a:srgbClr val="D6EDED"/>
                    </a:solidFill>
                  </a:tcPr>
                </a:tc>
                <a:tc>
                  <a:txBody>
                    <a:bodyPr/>
                    <a:lstStyle/>
                    <a:p>
                      <a:r>
                        <a:rPr lang="en-US" sz="800" b="1">
                          <a:solidFill>
                            <a:schemeClr val="bg2">
                              <a:lumMod val="75000"/>
                            </a:schemeClr>
                          </a:solidFill>
                        </a:rPr>
                        <a:t>Outcome 2</a:t>
                      </a:r>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Strategies 1,2,3 &amp; 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Asset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Long-Term Financial Plan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Budget 2025-2026</a:t>
                      </a:r>
                      <a:endParaRPr lang="en-AU" sz="800" b="1" i="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1927736793"/>
                  </a:ext>
                </a:extLst>
              </a:tr>
            </a:tbl>
          </a:graphicData>
        </a:graphic>
      </p:graphicFrame>
    </p:spTree>
    <p:extLst>
      <p:ext uri="{BB962C8B-B14F-4D97-AF65-F5344CB8AC3E}">
        <p14:creationId xmlns:p14="http://schemas.microsoft.com/office/powerpoint/2010/main" val="1213462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FB146-3E1F-34AB-1E97-AD4C6B485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9FC63-EC2D-7D3B-4ECB-A1D4FBDF5D14}"/>
              </a:ext>
            </a:extLst>
          </p:cNvPr>
          <p:cNvSpPr>
            <a:spLocks noGrp="1"/>
          </p:cNvSpPr>
          <p:nvPr>
            <p:ph type="title"/>
          </p:nvPr>
        </p:nvSpPr>
        <p:spPr>
          <a:xfrm>
            <a:off x="1084816" y="-138223"/>
            <a:ext cx="8484486" cy="1741169"/>
          </a:xfrm>
        </p:spPr>
        <p:txBody>
          <a:bodyPr/>
          <a:lstStyle/>
          <a:p>
            <a:r>
              <a:rPr lang="en-US" sz="2800" dirty="0"/>
              <a:t>Your feedback, and alignment with the Draft Council Plan – Environment, Sustainability &amp; Waste </a:t>
            </a:r>
            <a:endParaRPr lang="en-AU" sz="2800" dirty="0"/>
          </a:p>
        </p:txBody>
      </p:sp>
      <p:sp>
        <p:nvSpPr>
          <p:cNvPr id="5" name="Date Placeholder 4">
            <a:extLst>
              <a:ext uri="{FF2B5EF4-FFF2-40B4-BE49-F238E27FC236}">
                <a16:creationId xmlns:a16="http://schemas.microsoft.com/office/drawing/2014/main" id="{D5F485D4-2A6F-E301-8FF5-5D41C4C5E05B}"/>
              </a:ext>
            </a:extLst>
          </p:cNvPr>
          <p:cNvSpPr>
            <a:spLocks noGrp="1"/>
          </p:cNvSpPr>
          <p:nvPr>
            <p:ph type="dt" sz="half" idx="10"/>
          </p:nvPr>
        </p:nvSpPr>
        <p:spPr/>
        <p:txBody>
          <a:bodyPr/>
          <a:lstStyle/>
          <a:p>
            <a:pPr>
              <a:defRPr/>
            </a:pPr>
            <a:fld id="{B1CD5842-A30D-4895-9567-5FF5449FA16F}" type="datetime4">
              <a:rPr lang="en-AU" smtClean="0"/>
              <a:pPr>
                <a:defRPr/>
              </a:pPr>
              <a:t>12 May 2025</a:t>
            </a:fld>
            <a:endParaRPr lang="en-AU"/>
          </a:p>
        </p:txBody>
      </p:sp>
      <p:sp>
        <p:nvSpPr>
          <p:cNvPr id="6" name="Footer Placeholder 5">
            <a:extLst>
              <a:ext uri="{FF2B5EF4-FFF2-40B4-BE49-F238E27FC236}">
                <a16:creationId xmlns:a16="http://schemas.microsoft.com/office/drawing/2014/main" id="{75AD5507-D20D-6D2A-9D5F-6D35B93A5F97}"/>
              </a:ext>
            </a:extLst>
          </p:cNvPr>
          <p:cNvSpPr>
            <a:spLocks noGrp="1"/>
          </p:cNvSpPr>
          <p:nvPr>
            <p:ph type="ftr" sz="quarter" idx="11"/>
          </p:nvPr>
        </p:nvSpPr>
        <p:spPr/>
        <p:txBody>
          <a:bodyPr/>
          <a:lstStyle/>
          <a:p>
            <a:pPr>
              <a:defRPr/>
            </a:pPr>
            <a:r>
              <a:rPr lang="en-AU"/>
              <a:t>Hepburn Shire Council</a:t>
            </a:r>
          </a:p>
        </p:txBody>
      </p:sp>
      <p:sp>
        <p:nvSpPr>
          <p:cNvPr id="7" name="Slide Number Placeholder 6">
            <a:extLst>
              <a:ext uri="{FF2B5EF4-FFF2-40B4-BE49-F238E27FC236}">
                <a16:creationId xmlns:a16="http://schemas.microsoft.com/office/drawing/2014/main" id="{98ADB0F3-4DBE-8E3D-E9BB-4CEB97684197}"/>
              </a:ext>
            </a:extLst>
          </p:cNvPr>
          <p:cNvSpPr>
            <a:spLocks noGrp="1"/>
          </p:cNvSpPr>
          <p:nvPr>
            <p:ph type="sldNum" sz="quarter" idx="12"/>
          </p:nvPr>
        </p:nvSpPr>
        <p:spPr/>
        <p:txBody>
          <a:bodyPr/>
          <a:lstStyle/>
          <a:p>
            <a:pPr>
              <a:defRPr/>
            </a:pPr>
            <a:fld id="{7D2ED2C0-B37E-4F1A-8D3A-E1C0ED67E904}" type="slidenum">
              <a:rPr lang="en-AU" smtClean="0"/>
              <a:pPr>
                <a:defRPr/>
              </a:pPr>
              <a:t>6</a:t>
            </a:fld>
            <a:endParaRPr lang="en-AU"/>
          </a:p>
        </p:txBody>
      </p:sp>
      <p:graphicFrame>
        <p:nvGraphicFramePr>
          <p:cNvPr id="3" name="Table 2">
            <a:extLst>
              <a:ext uri="{FF2B5EF4-FFF2-40B4-BE49-F238E27FC236}">
                <a16:creationId xmlns:a16="http://schemas.microsoft.com/office/drawing/2014/main" id="{1FCA350C-90A9-141E-DF6C-00876689ACFA}"/>
              </a:ext>
            </a:extLst>
          </p:cNvPr>
          <p:cNvGraphicFramePr>
            <a:graphicFrameLocks noGrp="1"/>
          </p:cNvGraphicFramePr>
          <p:nvPr>
            <p:extLst>
              <p:ext uri="{D42A27DB-BD31-4B8C-83A1-F6EECF244321}">
                <p14:modId xmlns:p14="http://schemas.microsoft.com/office/powerpoint/2010/main" val="214917745"/>
              </p:ext>
            </p:extLst>
          </p:nvPr>
        </p:nvGraphicFramePr>
        <p:xfrm>
          <a:off x="161026" y="1547004"/>
          <a:ext cx="11782071" cy="4595518"/>
        </p:xfrm>
        <a:graphic>
          <a:graphicData uri="http://schemas.openxmlformats.org/drawingml/2006/table">
            <a:tbl>
              <a:tblPr firstRow="1" bandRow="1">
                <a:tableStyleId>{5C22544A-7EE6-4342-B048-85BDC9FD1C3A}</a:tableStyleId>
              </a:tblPr>
              <a:tblGrid>
                <a:gridCol w="1024894">
                  <a:extLst>
                    <a:ext uri="{9D8B030D-6E8A-4147-A177-3AD203B41FA5}">
                      <a16:colId xmlns:a16="http://schemas.microsoft.com/office/drawing/2014/main" val="2668982119"/>
                    </a:ext>
                  </a:extLst>
                </a:gridCol>
                <a:gridCol w="2607191">
                  <a:extLst>
                    <a:ext uri="{9D8B030D-6E8A-4147-A177-3AD203B41FA5}">
                      <a16:colId xmlns:a16="http://schemas.microsoft.com/office/drawing/2014/main" val="1560292846"/>
                    </a:ext>
                  </a:extLst>
                </a:gridCol>
                <a:gridCol w="3300617">
                  <a:extLst>
                    <a:ext uri="{9D8B030D-6E8A-4147-A177-3AD203B41FA5}">
                      <a16:colId xmlns:a16="http://schemas.microsoft.com/office/drawing/2014/main" val="1673707944"/>
                    </a:ext>
                  </a:extLst>
                </a:gridCol>
                <a:gridCol w="979304">
                  <a:extLst>
                    <a:ext uri="{9D8B030D-6E8A-4147-A177-3AD203B41FA5}">
                      <a16:colId xmlns:a16="http://schemas.microsoft.com/office/drawing/2014/main" val="62125436"/>
                    </a:ext>
                  </a:extLst>
                </a:gridCol>
                <a:gridCol w="750800">
                  <a:extLst>
                    <a:ext uri="{9D8B030D-6E8A-4147-A177-3AD203B41FA5}">
                      <a16:colId xmlns:a16="http://schemas.microsoft.com/office/drawing/2014/main" val="1486287581"/>
                    </a:ext>
                  </a:extLst>
                </a:gridCol>
                <a:gridCol w="3119265">
                  <a:extLst>
                    <a:ext uri="{9D8B030D-6E8A-4147-A177-3AD203B41FA5}">
                      <a16:colId xmlns:a16="http://schemas.microsoft.com/office/drawing/2014/main" val="951938762"/>
                    </a:ext>
                  </a:extLst>
                </a:gridCol>
              </a:tblGrid>
              <a:tr h="252018">
                <a:tc rowSpan="2">
                  <a:txBody>
                    <a:bodyPr/>
                    <a:lstStyle/>
                    <a:p>
                      <a:pPr algn="ctr"/>
                      <a:r>
                        <a:rPr lang="en-US" sz="1000" dirty="0">
                          <a:ln>
                            <a:noFill/>
                          </a:ln>
                          <a:solidFill>
                            <a:srgbClr val="3C8C93"/>
                          </a:solidFill>
                        </a:rPr>
                        <a:t>Engagement Method</a:t>
                      </a:r>
                      <a:endParaRPr lang="en-AU" sz="1000" dirty="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lang="en-US" sz="1000" dirty="0">
                          <a:ln>
                            <a:noFill/>
                          </a:ln>
                          <a:solidFill>
                            <a:srgbClr val="3C8C93"/>
                          </a:solidFill>
                        </a:rPr>
                        <a:t>Priorities</a:t>
                      </a: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n>
                            <a:noFill/>
                          </a:ln>
                          <a:solidFill>
                            <a:srgbClr val="3C8C93"/>
                          </a:solidFill>
                        </a:rPr>
                        <a:t>How we have responded</a:t>
                      </a:r>
                      <a:endParaRPr lang="en-AU" sz="100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a:ln>
                            <a:noFill/>
                          </a:ln>
                          <a:solidFill>
                            <a:srgbClr val="3C8C93"/>
                          </a:solidFill>
                        </a:rPr>
                        <a:t>Council Plan </a:t>
                      </a:r>
                      <a:endParaRPr lang="en-AU" sz="1000">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36829380"/>
                  </a:ext>
                </a:extLst>
              </a:tr>
              <a:tr h="252018">
                <a:tc vMerge="1">
                  <a:txBody>
                    <a:bodyPr/>
                    <a:lstStyle/>
                    <a:p>
                      <a:endParaRPr lang="en-AU"/>
                    </a:p>
                  </a:txBody>
                  <a:tcPr/>
                </a:tc>
                <a:tc vMerge="1">
                  <a:txBody>
                    <a:bodyPr/>
                    <a:lstStyle/>
                    <a:p>
                      <a:endParaRPr lang="en-AU" sz="1400"/>
                    </a:p>
                  </a:txBody>
                  <a:tcPr>
                    <a:solidFill>
                      <a:schemeClr val="accent5">
                        <a:lumMod val="90000"/>
                      </a:schemeClr>
                    </a:solidFill>
                  </a:tcPr>
                </a:tc>
                <a:tc vMerge="1">
                  <a:txBody>
                    <a:bodyPr/>
                    <a:lstStyle/>
                    <a:p>
                      <a:endParaRPr lang="en-AU"/>
                    </a:p>
                  </a:txBody>
                  <a:tcPr/>
                </a:tc>
                <a:tc>
                  <a:txBody>
                    <a:bodyPr/>
                    <a:lstStyle/>
                    <a:p>
                      <a:r>
                        <a:rPr lang="en-US" sz="1000" b="1">
                          <a:ln>
                            <a:noFill/>
                          </a:ln>
                          <a:solidFill>
                            <a:srgbClr val="3C8C93"/>
                          </a:solidFill>
                        </a:rPr>
                        <a:t>Domain</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Outcome </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a:ln>
                            <a:noFill/>
                          </a:ln>
                          <a:solidFill>
                            <a:srgbClr val="3C8C93"/>
                          </a:solidFill>
                        </a:rPr>
                        <a:t>Strategy</a:t>
                      </a:r>
                      <a:endParaRPr lang="en-AU" sz="1000" b="1">
                        <a:ln>
                          <a:noFill/>
                        </a:ln>
                        <a:solidFill>
                          <a:srgbClr val="3C8C93"/>
                        </a:solidFill>
                      </a:endParaRPr>
                    </a:p>
                  </a:txBody>
                  <a:tcPr>
                    <a:lnL w="12700" cap="flat" cmpd="sng" algn="ctr">
                      <a:solidFill>
                        <a:srgbClr val="3FB3A9"/>
                      </a:solidFill>
                      <a:prstDash val="solid"/>
                      <a:round/>
                      <a:headEnd type="none" w="med" len="med"/>
                      <a:tailEnd type="none" w="med" len="med"/>
                    </a:lnL>
                    <a:lnR w="12700" cap="flat" cmpd="sng" algn="ctr">
                      <a:solidFill>
                        <a:srgbClr val="3FB3A9"/>
                      </a:solidFill>
                      <a:prstDash val="solid"/>
                      <a:round/>
                      <a:headEnd type="none" w="med" len="med"/>
                      <a:tailEnd type="none" w="med" len="med"/>
                    </a:lnR>
                    <a:lnT w="12700" cap="flat" cmpd="sng" algn="ctr">
                      <a:solidFill>
                        <a:srgbClr val="3FB3A9"/>
                      </a:solidFill>
                      <a:prstDash val="solid"/>
                      <a:round/>
                      <a:headEnd type="none" w="med" len="med"/>
                      <a:tailEnd type="none" w="med" len="med"/>
                    </a:lnT>
                    <a:lnB w="12700" cap="flat" cmpd="sng" algn="ctr">
                      <a:solidFill>
                        <a:srgbClr val="3FB3A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422649"/>
                  </a:ext>
                </a:extLst>
              </a:tr>
              <a:tr h="850560">
                <a:tc>
                  <a:txBody>
                    <a:bodyPr/>
                    <a:lstStyle/>
                    <a:p>
                      <a:pPr marL="0" indent="0">
                        <a:buFont typeface="+mj-lt"/>
                        <a:buNone/>
                      </a:pPr>
                      <a:r>
                        <a:rPr lang="en-US" sz="800" b="1">
                          <a:solidFill>
                            <a:schemeClr val="bg2">
                              <a:lumMod val="75000"/>
                            </a:schemeClr>
                          </a:solidFill>
                        </a:rPr>
                        <a:t>Community Survey</a:t>
                      </a:r>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marL="228600" indent="-228600">
                        <a:buFont typeface="+mj-lt"/>
                        <a:buAutoNum type="arabicPeriod"/>
                      </a:pPr>
                      <a:r>
                        <a:rPr lang="en-US" sz="800" b="1">
                          <a:solidFill>
                            <a:schemeClr val="bg2">
                              <a:lumMod val="75000"/>
                            </a:schemeClr>
                          </a:solidFill>
                        </a:rPr>
                        <a:t>Collection of </a:t>
                      </a:r>
                      <a:r>
                        <a:rPr lang="en-US" sz="800" b="1" err="1">
                          <a:solidFill>
                            <a:schemeClr val="bg2">
                              <a:lumMod val="75000"/>
                            </a:schemeClr>
                          </a:solidFill>
                        </a:rPr>
                        <a:t>Kerbside</a:t>
                      </a:r>
                      <a:r>
                        <a:rPr lang="en-US" sz="800" b="1">
                          <a:solidFill>
                            <a:schemeClr val="bg2">
                              <a:lumMod val="75000"/>
                            </a:schemeClr>
                          </a:solidFill>
                        </a:rPr>
                        <a:t> Waste</a:t>
                      </a:r>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800" b="1" kern="1200" dirty="0">
                          <a:solidFill>
                            <a:schemeClr val="bg2">
                              <a:lumMod val="75000"/>
                            </a:schemeClr>
                          </a:solidFill>
                          <a:effectLst/>
                          <a:latin typeface="+mn-lt"/>
                          <a:ea typeface="+mn-ea"/>
                          <a:cs typeface="+mn-cs"/>
                        </a:rPr>
                        <a:t>The prioritisation of sustainable waste, resource management and circular economy to ensure a clean, safe and liveable environment is a key strategy in </a:t>
                      </a:r>
                      <a:r>
                        <a:rPr lang="en-US" sz="800" b="1" kern="1200" dirty="0">
                          <a:solidFill>
                            <a:schemeClr val="bg2">
                              <a:lumMod val="75000"/>
                            </a:schemeClr>
                          </a:solidFill>
                          <a:effectLst/>
                          <a:latin typeface="+mn-lt"/>
                          <a:ea typeface="+mn-ea"/>
                          <a:cs typeface="+mn-cs"/>
                        </a:rPr>
                        <a:t>Future Hepburn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endParaRPr lang="en-AU"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800" b="1" kern="1200" dirty="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a:t>
                      </a:r>
                      <a:endParaRPr lang="en-AU" sz="800" b="1">
                        <a:solidFill>
                          <a:schemeClr val="bg2">
                            <a:lumMod val="75000"/>
                          </a:schemeClr>
                        </a:solidFill>
                      </a:endParaRPr>
                    </a:p>
                    <a:p>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2</a:t>
                      </a:r>
                      <a:endParaRPr lang="en-AU" sz="800" b="1">
                        <a:solidFill>
                          <a:schemeClr val="bg2">
                            <a:lumMod val="75000"/>
                          </a:schemeClr>
                        </a:solidFill>
                      </a:endParaRPr>
                    </a:p>
                    <a:p>
                      <a:endParaRPr lang="en-AU" sz="800" b="1">
                        <a:solidFill>
                          <a:schemeClr val="bg2">
                            <a:lumMod val="75000"/>
                          </a:schemeClr>
                        </a:solidFill>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endParaRPr lang="en-AU" sz="800"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800" kern="1200" dirty="0">
                        <a:solidFill>
                          <a:schemeClr val="bg2">
                            <a:lumMod val="75000"/>
                          </a:schemeClr>
                        </a:solidFill>
                        <a:effectLst/>
                        <a:latin typeface="+mn-lt"/>
                        <a:ea typeface="+mn-ea"/>
                        <a:cs typeface="+mn-cs"/>
                      </a:endParaRPr>
                    </a:p>
                  </a:txBody>
                  <a:tcPr>
                    <a:lnT w="12700" cap="flat" cmpd="sng" algn="ctr">
                      <a:solidFill>
                        <a:srgbClr val="3FB3A9"/>
                      </a:solidFill>
                      <a:prstDash val="solid"/>
                      <a:round/>
                      <a:headEnd type="none" w="med" len="med"/>
                      <a:tailEnd type="none" w="med" len="med"/>
                    </a:lnT>
                    <a:solidFill>
                      <a:schemeClr val="accent5">
                        <a:lumMod val="90000"/>
                      </a:schemeClr>
                    </a:solidFill>
                  </a:tcPr>
                </a:tc>
                <a:extLst>
                  <a:ext uri="{0D108BD9-81ED-4DB2-BD59-A6C34878D82A}">
                    <a16:rowId xmlns:a16="http://schemas.microsoft.com/office/drawing/2014/main" val="2243425768"/>
                  </a:ext>
                </a:extLst>
              </a:tr>
              <a:tr h="724551">
                <a:tc>
                  <a:txBody>
                    <a:bodyPr/>
                    <a:lstStyle/>
                    <a:p>
                      <a:pPr marL="342900" indent="-342900">
                        <a:buFont typeface="+mj-lt"/>
                        <a:buAutoNum type="arabicPeriod" startAt="2"/>
                      </a:pPr>
                      <a:endParaRPr lang="en-AU" sz="800">
                        <a:solidFill>
                          <a:schemeClr val="bg2">
                            <a:lumMod val="75000"/>
                          </a:schemeClr>
                        </a:solidFill>
                      </a:endParaRPr>
                    </a:p>
                  </a:txBody>
                  <a:tcPr>
                    <a:solidFill>
                      <a:srgbClr val="D6EDED"/>
                    </a:solidFill>
                  </a:tcPr>
                </a:tc>
                <a:tc>
                  <a:txBody>
                    <a:bodyPr/>
                    <a:lstStyle/>
                    <a:p>
                      <a:pPr marL="228600" indent="-228600">
                        <a:buFont typeface="+mj-lt"/>
                        <a:buAutoNum type="arabicPeriod" startAt="2"/>
                      </a:pPr>
                      <a:r>
                        <a:rPr lang="en-US" sz="800" b="1">
                          <a:solidFill>
                            <a:schemeClr val="bg2">
                              <a:lumMod val="75000"/>
                            </a:schemeClr>
                          </a:solidFill>
                        </a:rPr>
                        <a:t>Protection of the region’s biodiversity</a:t>
                      </a:r>
                      <a:endParaRPr lang="en-AU" sz="800" b="1">
                        <a:solidFill>
                          <a:schemeClr val="bg2">
                            <a:lumMod val="75000"/>
                          </a:schemeClr>
                        </a:solidFill>
                      </a:endParaRPr>
                    </a:p>
                  </a:txBody>
                  <a:tcPr>
                    <a:solidFill>
                      <a:srgbClr val="D6EDED"/>
                    </a:solidFill>
                  </a:tcPr>
                </a:tc>
                <a:tc>
                  <a:txBody>
                    <a:bodyPr/>
                    <a:lstStyle/>
                    <a:p>
                      <a:pPr lvl="0"/>
                      <a:r>
                        <a:rPr lang="en-AU" sz="800" b="1" kern="1200" dirty="0">
                          <a:solidFill>
                            <a:schemeClr val="bg2">
                              <a:lumMod val="75000"/>
                            </a:schemeClr>
                          </a:solidFill>
                          <a:effectLst/>
                          <a:latin typeface="+mn-lt"/>
                          <a:ea typeface="+mn-ea"/>
                          <a:cs typeface="+mn-cs"/>
                        </a:rPr>
                        <a:t>Protect and enhancing the productive agricultural land, significant landscapes, biodiversity, natural environment and waterways is prioritised in Future Hepburn, Outcome 1., along with </a:t>
                      </a:r>
                      <a:r>
                        <a:rPr lang="en-US" sz="800" b="1" kern="1200" dirty="0">
                          <a:solidFill>
                            <a:schemeClr val="bg2">
                              <a:lumMod val="75000"/>
                            </a:schemeClr>
                          </a:solidFill>
                          <a:effectLst/>
                          <a:latin typeface="+mn-lt"/>
                          <a:ea typeface="+mn-ea"/>
                          <a:cs typeface="+mn-cs"/>
                        </a:rPr>
                        <a:t>Sustainable Hepburn Objective: Biodiversity and Natural Environment</a:t>
                      </a: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a:t>
                      </a:r>
                      <a:endParaRPr lang="en-AU" sz="800" b="1" dirty="0">
                        <a:solidFill>
                          <a:schemeClr val="bg2">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1</a:t>
                      </a:r>
                      <a:endParaRPr lang="en-AU" sz="800" b="1" dirty="0">
                        <a:solidFill>
                          <a:schemeClr val="bg2">
                            <a:lumMod val="75000"/>
                          </a:schemeClr>
                        </a:solidFill>
                      </a:endParaRPr>
                    </a:p>
                    <a:p>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Strategy 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Rural Hepburn Strategy Principle</a:t>
                      </a:r>
                      <a:br>
                        <a:rPr lang="en-US" sz="800" b="1" kern="1200" dirty="0">
                          <a:solidFill>
                            <a:schemeClr val="bg2">
                              <a:lumMod val="75000"/>
                            </a:schemeClr>
                          </a:solidFill>
                          <a:effectLst/>
                          <a:latin typeface="+mn-lt"/>
                          <a:ea typeface="+mn-ea"/>
                          <a:cs typeface="+mn-cs"/>
                        </a:rPr>
                      </a:br>
                      <a:r>
                        <a:rPr lang="en-US" sz="800" b="1" kern="1200" dirty="0">
                          <a:solidFill>
                            <a:schemeClr val="bg2">
                              <a:lumMod val="75000"/>
                            </a:schemeClr>
                          </a:solidFill>
                          <a:effectLst/>
                          <a:latin typeface="+mn-lt"/>
                          <a:ea typeface="+mn-ea"/>
                          <a:cs typeface="+mn-cs"/>
                        </a:rPr>
                        <a:t>Sustainable Hepburn Objective: Biodiversity and Natural Environment</a:t>
                      </a:r>
                      <a:endParaRPr lang="en-AU" sz="80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4130804036"/>
                  </a:ext>
                </a:extLst>
              </a:tr>
              <a:tr h="472533">
                <a:tc>
                  <a:txBody>
                    <a:bodyPr/>
                    <a:lstStyle/>
                    <a:p>
                      <a:pPr marL="342900" indent="-342900">
                        <a:buFont typeface="+mj-lt"/>
                        <a:buAutoNum type="arabicPeriod" startAt="2"/>
                      </a:pPr>
                      <a:endParaRPr lang="en-AU" sz="800">
                        <a:solidFill>
                          <a:schemeClr val="bg2">
                            <a:lumMod val="75000"/>
                          </a:schemeClr>
                        </a:solidFill>
                      </a:endParaRPr>
                    </a:p>
                  </a:txBody>
                  <a:tcPr>
                    <a:solidFill>
                      <a:schemeClr val="accent5">
                        <a:lumMod val="90000"/>
                      </a:schemeClr>
                    </a:solidFill>
                  </a:tcPr>
                </a:tc>
                <a:tc>
                  <a:txBody>
                    <a:bodyPr/>
                    <a:lstStyle/>
                    <a:p>
                      <a:pPr marL="228600" indent="-228600">
                        <a:buFont typeface="+mj-lt"/>
                        <a:buAutoNum type="arabicPeriod" startAt="3"/>
                      </a:pPr>
                      <a:r>
                        <a:rPr lang="en-US" sz="800" b="1">
                          <a:solidFill>
                            <a:schemeClr val="bg2">
                              <a:lumMod val="75000"/>
                            </a:schemeClr>
                          </a:solidFill>
                        </a:rPr>
                        <a:t>Provision of transfer station services</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800" b="1" kern="1200" dirty="0">
                          <a:solidFill>
                            <a:schemeClr val="bg2">
                              <a:lumMod val="75000"/>
                            </a:schemeClr>
                          </a:solidFill>
                          <a:effectLst/>
                          <a:latin typeface="+mn-lt"/>
                          <a:ea typeface="+mn-ea"/>
                          <a:cs typeface="+mn-cs"/>
                        </a:rPr>
                        <a:t>This will form a focus in Future</a:t>
                      </a:r>
                      <a:r>
                        <a:rPr lang="en-AU" sz="800" b="1" kern="1200" baseline="0" dirty="0">
                          <a:solidFill>
                            <a:schemeClr val="bg2">
                              <a:lumMod val="75000"/>
                            </a:schemeClr>
                          </a:solidFill>
                          <a:effectLst/>
                          <a:latin typeface="+mn-lt"/>
                          <a:ea typeface="+mn-ea"/>
                          <a:cs typeface="+mn-cs"/>
                        </a:rPr>
                        <a:t> Hepburn Outcome 2, </a:t>
                      </a:r>
                      <a:endParaRPr lang="en-AU"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5 and incorporated into Sustainable Hepburn Objective: Low waste</a:t>
                      </a:r>
                      <a:endParaRPr lang="en-AU" sz="800" b="1" kern="1200" dirty="0">
                        <a:solidFill>
                          <a:schemeClr val="bg2">
                            <a:lumMod val="75000"/>
                          </a:schemeClr>
                        </a:solidFill>
                        <a:effectLst/>
                        <a:latin typeface="+mn-lt"/>
                        <a:ea typeface="+mn-ea"/>
                        <a:cs typeface="+mn-cs"/>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a:t>
                      </a:r>
                      <a:endParaRPr lang="en-AU" sz="800" b="1" dirty="0">
                        <a:solidFill>
                          <a:schemeClr val="bg2">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2</a:t>
                      </a:r>
                      <a:endParaRPr lang="en-AU" sz="800" b="1" dirty="0">
                        <a:solidFill>
                          <a:schemeClr val="bg2">
                            <a:lumMod val="75000"/>
                          </a:schemeClr>
                        </a:solidFill>
                      </a:endParaRPr>
                    </a:p>
                    <a:p>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endParaRPr lang="en-AU" sz="800"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4062009060"/>
                  </a:ext>
                </a:extLst>
              </a:tr>
              <a:tr h="1098958">
                <a:tc>
                  <a:txBody>
                    <a:bodyPr/>
                    <a:lstStyle/>
                    <a:p>
                      <a:pPr marL="0" indent="0">
                        <a:buFont typeface="+mj-lt"/>
                        <a:buNone/>
                      </a:pPr>
                      <a:r>
                        <a:rPr lang="en-US" sz="800" b="1">
                          <a:solidFill>
                            <a:schemeClr val="bg2">
                              <a:lumMod val="75000"/>
                            </a:schemeClr>
                          </a:solidFill>
                        </a:rPr>
                        <a:t>Deliberative Engagement Panel – Group 5 / Session 4</a:t>
                      </a:r>
                      <a:endParaRPr lang="en-AU" sz="800" b="1">
                        <a:solidFill>
                          <a:schemeClr val="bg2">
                            <a:lumMod val="75000"/>
                          </a:schemeClr>
                        </a:solidFill>
                      </a:endParaRPr>
                    </a:p>
                  </a:txBody>
                  <a:tcPr/>
                </a:tc>
                <a:tc>
                  <a:txBody>
                    <a:bodyPr/>
                    <a:lstStyle/>
                    <a:p>
                      <a:pPr marL="228600" indent="-228600">
                        <a:buFont typeface="+mj-lt"/>
                        <a:buAutoNum type="arabicPeriod"/>
                      </a:pPr>
                      <a:r>
                        <a:rPr lang="en-AU" sz="800" b="1" i="0" u="none" strike="noStrike" kern="1200">
                          <a:solidFill>
                            <a:schemeClr val="bg2">
                              <a:lumMod val="75000"/>
                            </a:schemeClr>
                          </a:solidFill>
                          <a:effectLst/>
                          <a:latin typeface="+mn-lt"/>
                          <a:ea typeface="+mn-ea"/>
                          <a:cs typeface="+mn-cs"/>
                        </a:rPr>
                        <a:t>Protecting the environment, reducing landfill, and achieving long term sustainability were seen as the most important goals. Panel members strongly believe waste services must be cost effective, simple, and focused on a circular economy rather than creating more bins or processes. </a:t>
                      </a:r>
                      <a:endParaRPr lang="en-AU" sz="800" b="1">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800" b="1" kern="1200" dirty="0">
                          <a:solidFill>
                            <a:schemeClr val="bg2">
                              <a:lumMod val="75000"/>
                            </a:schemeClr>
                          </a:solidFill>
                          <a:effectLst/>
                          <a:latin typeface="+mn-lt"/>
                          <a:ea typeface="+mn-ea"/>
                          <a:cs typeface="+mn-cs"/>
                        </a:rPr>
                        <a:t>The prioritisation of sustainable waste, resource management and circular economy to ensure a clean, safe and liveable environment is a key strategy in </a:t>
                      </a:r>
                      <a:r>
                        <a:rPr lang="en-US" sz="800" b="1" kern="1200" dirty="0">
                          <a:solidFill>
                            <a:schemeClr val="bg2">
                              <a:lumMod val="75000"/>
                            </a:schemeClr>
                          </a:solidFill>
                          <a:effectLst/>
                          <a:latin typeface="+mn-lt"/>
                          <a:ea typeface="+mn-ea"/>
                          <a:cs typeface="+mn-cs"/>
                        </a:rPr>
                        <a:t>Future Hepburn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endParaRPr lang="en-AU" sz="800" b="1" kern="1200" dirty="0">
                        <a:solidFill>
                          <a:schemeClr val="bg2">
                            <a:lumMod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800" b="1" kern="1200" dirty="0">
                        <a:solidFill>
                          <a:schemeClr val="bg2">
                            <a:lumMod val="75000"/>
                          </a:schemeClr>
                        </a:solidFill>
                        <a:effectLst/>
                        <a:latin typeface="+mn-lt"/>
                        <a:ea typeface="+mn-ea"/>
                        <a:cs typeface="+mn-cs"/>
                      </a:endParaRPr>
                    </a:p>
                  </a:txBody>
                  <a:tcPr/>
                </a:tc>
                <a:tc>
                  <a:txBody>
                    <a:bodyPr/>
                    <a:lstStyle/>
                    <a:p>
                      <a:r>
                        <a:rPr lang="en-US" sz="800" b="1">
                          <a:solidFill>
                            <a:schemeClr val="bg2">
                              <a:lumMod val="75000"/>
                            </a:schemeClr>
                          </a:solidFill>
                        </a:rPr>
                        <a:t>Future Hepburn</a:t>
                      </a:r>
                      <a:endParaRPr lang="en-AU" sz="800" b="1">
                        <a:solidFill>
                          <a:schemeClr val="bg2">
                            <a:lumMod val="75000"/>
                          </a:schemeClr>
                        </a:solidFill>
                      </a:endParaRPr>
                    </a:p>
                  </a:txBody>
                  <a:tcPr/>
                </a:tc>
                <a:tc>
                  <a:txBody>
                    <a:bodyPr/>
                    <a:lstStyle/>
                    <a:p>
                      <a:r>
                        <a:rPr lang="en-US" sz="800" b="1" dirty="0">
                          <a:solidFill>
                            <a:schemeClr val="bg2">
                              <a:lumMod val="75000"/>
                            </a:schemeClr>
                          </a:solidFill>
                        </a:rPr>
                        <a:t>Outcome 2</a:t>
                      </a:r>
                      <a:endParaRPr lang="en-AU" sz="800" b="1" dirty="0">
                        <a:solidFill>
                          <a:schemeClr val="bg2">
                            <a:lumMod val="7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endParaRPr lang="en-AU" sz="800" kern="1200" dirty="0">
                        <a:solidFill>
                          <a:schemeClr val="bg2">
                            <a:lumMod val="75000"/>
                          </a:schemeClr>
                        </a:solidFill>
                        <a:effectLst/>
                        <a:latin typeface="+mn-lt"/>
                        <a:ea typeface="+mn-ea"/>
                        <a:cs typeface="+mn-cs"/>
                      </a:endParaRPr>
                    </a:p>
                  </a:txBody>
                  <a:tcPr/>
                </a:tc>
                <a:extLst>
                  <a:ext uri="{0D108BD9-81ED-4DB2-BD59-A6C34878D82A}">
                    <a16:rowId xmlns:a16="http://schemas.microsoft.com/office/drawing/2014/main" val="4230970119"/>
                  </a:ext>
                </a:extLst>
              </a:tr>
              <a:tr h="850560">
                <a:tc>
                  <a:txBody>
                    <a:bodyPr/>
                    <a:lstStyle/>
                    <a:p>
                      <a:pPr marL="0" indent="0">
                        <a:buFont typeface="+mj-lt"/>
                        <a:buNone/>
                      </a:pPr>
                      <a:endParaRPr lang="en-AU" sz="800" b="1">
                        <a:solidFill>
                          <a:schemeClr val="bg2">
                            <a:lumMod val="75000"/>
                          </a:schemeClr>
                        </a:solidFill>
                      </a:endParaRPr>
                    </a:p>
                  </a:txBody>
                  <a:tcPr>
                    <a:solidFill>
                      <a:schemeClr val="accent5">
                        <a:lumMod val="90000"/>
                      </a:schemeClr>
                    </a:solidFill>
                  </a:tcPr>
                </a:tc>
                <a:tc>
                  <a:txBody>
                    <a:bodyPr/>
                    <a:lstStyle/>
                    <a:p>
                      <a:pPr marL="228600" indent="-228600" rtl="0" fontAlgn="base">
                        <a:buFont typeface="+mj-lt"/>
                        <a:buAutoNum type="arabicPeriod" startAt="2"/>
                      </a:pPr>
                      <a:r>
                        <a:rPr lang="en-AU" sz="800" b="1" i="0" u="none" strike="noStrike" kern="1200" dirty="0">
                          <a:solidFill>
                            <a:schemeClr val="bg2">
                              <a:lumMod val="75000"/>
                            </a:schemeClr>
                          </a:solidFill>
                          <a:effectLst/>
                          <a:latin typeface="+mn-lt"/>
                          <a:ea typeface="+mn-ea"/>
                          <a:cs typeface="+mn-cs"/>
                        </a:rPr>
                        <a:t>Kerbside glass collection had some support on the following grounds:</a:t>
                      </a:r>
                      <a:r>
                        <a:rPr lang="en-US" sz="800" b="1" i="0" kern="1200" dirty="0">
                          <a:solidFill>
                            <a:schemeClr val="bg2">
                              <a:lumMod val="75000"/>
                            </a:schemeClr>
                          </a:solidFill>
                          <a:effectLst/>
                          <a:latin typeface="+mn-lt"/>
                          <a:ea typeface="+mn-ea"/>
                          <a:cs typeface="+mn-cs"/>
                        </a:rPr>
                        <a:t>​</a:t>
                      </a:r>
                    </a:p>
                    <a:p>
                      <a:pPr marL="0" indent="0" rtl="0" fontAlgn="base">
                        <a:buFont typeface="+mj-lt"/>
                        <a:buNone/>
                      </a:pPr>
                      <a:r>
                        <a:rPr lang="en-AU" sz="800" b="1" i="0" u="none" strike="noStrike" kern="1200" dirty="0">
                          <a:solidFill>
                            <a:schemeClr val="bg2">
                              <a:lumMod val="75000"/>
                            </a:schemeClr>
                          </a:solidFill>
                          <a:effectLst/>
                          <a:latin typeface="+mn-lt"/>
                          <a:ea typeface="+mn-ea"/>
                          <a:cs typeface="+mn-cs"/>
                        </a:rPr>
                        <a:t>        Kerbside collection can be more user friendly and provide a service where some people cannot go to a drop off point.                </a:t>
                      </a:r>
                      <a:endParaRPr lang="en-US" sz="800" b="1" i="0" kern="1200" dirty="0">
                        <a:solidFill>
                          <a:schemeClr val="bg2">
                            <a:lumMod val="75000"/>
                          </a:schemeClr>
                        </a:solidFill>
                        <a:effectLst/>
                        <a:latin typeface="+mn-lt"/>
                        <a:ea typeface="+mn-ea"/>
                        <a:cs typeface="+mn-cs"/>
                      </a:endParaRPr>
                    </a:p>
                    <a:p>
                      <a:pPr marL="0" indent="0">
                        <a:buFont typeface="+mj-lt"/>
                        <a:buNone/>
                      </a:pP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Outcome 2, Strategy 5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 relate to this issue. Also, note that glass collection will be a legislated requirement, Council will review and respond accordingly and Council is undertaking an evaluation of the FOGO given its 12-month implementation. </a:t>
                      </a:r>
                      <a:endParaRPr lang="en-AU" sz="800" kern="1200" dirty="0">
                        <a:solidFill>
                          <a:schemeClr val="bg2">
                            <a:lumMod val="75000"/>
                          </a:schemeClr>
                        </a:solidFill>
                        <a:effectLst/>
                        <a:latin typeface="+mn-lt"/>
                        <a:ea typeface="+mn-ea"/>
                        <a:cs typeface="+mn-cs"/>
                      </a:endParaRPr>
                    </a:p>
                    <a:p>
                      <a:pPr marL="0" indent="0">
                        <a:buFont typeface="+mj-lt"/>
                        <a:buNone/>
                      </a:pPr>
                      <a:endParaRPr lang="en-AU" sz="800" b="1" dirty="0">
                        <a:solidFill>
                          <a:schemeClr val="bg2">
                            <a:lumMod val="75000"/>
                          </a:schemeClr>
                        </a:solidFill>
                      </a:endParaRPr>
                    </a:p>
                  </a:txBody>
                  <a:tcPr>
                    <a:solidFill>
                      <a:schemeClr val="accent5">
                        <a:lumMod val="90000"/>
                      </a:schemeClr>
                    </a:solidFill>
                  </a:tcPr>
                </a:tc>
                <a:tc>
                  <a:txBody>
                    <a:bodyPr/>
                    <a:lstStyle/>
                    <a:p>
                      <a:r>
                        <a:rPr lang="en-US" sz="800" b="1">
                          <a:solidFill>
                            <a:schemeClr val="bg2">
                              <a:lumMod val="75000"/>
                            </a:schemeClr>
                          </a:solidFill>
                        </a:rPr>
                        <a:t>Future Hepburn</a:t>
                      </a:r>
                      <a:endParaRPr lang="en-AU" sz="800" b="1">
                        <a:solidFill>
                          <a:schemeClr val="bg2">
                            <a:lumMod val="75000"/>
                          </a:schemeClr>
                        </a:solidFill>
                      </a:endParaRPr>
                    </a:p>
                  </a:txBody>
                  <a:tcPr>
                    <a:solidFill>
                      <a:schemeClr val="accent5">
                        <a:lumMod val="90000"/>
                      </a:schemeClr>
                    </a:solidFill>
                  </a:tcPr>
                </a:tc>
                <a:tc>
                  <a:txBody>
                    <a:bodyPr/>
                    <a:lstStyle/>
                    <a:p>
                      <a:r>
                        <a:rPr lang="en-US" sz="800" b="1" dirty="0">
                          <a:solidFill>
                            <a:schemeClr val="bg2">
                              <a:lumMod val="75000"/>
                            </a:schemeClr>
                          </a:solidFill>
                        </a:rPr>
                        <a:t>Outcome 2</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Sustainable Hepburn Objective: Low waste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Also, note that glass collection will be a legislated requirement, Council will review and respond accordingly </a:t>
                      </a:r>
                      <a:endParaRPr lang="en-AU" sz="800" kern="1200" dirty="0">
                        <a:solidFill>
                          <a:schemeClr val="bg2">
                            <a:lumMod val="75000"/>
                          </a:schemeClr>
                        </a:solidFill>
                        <a:effectLst/>
                        <a:latin typeface="+mn-lt"/>
                        <a:ea typeface="+mn-ea"/>
                        <a:cs typeface="+mn-cs"/>
                      </a:endParaRPr>
                    </a:p>
                  </a:txBody>
                  <a:tcPr>
                    <a:solidFill>
                      <a:schemeClr val="accent5">
                        <a:lumMod val="90000"/>
                      </a:schemeClr>
                    </a:solidFill>
                  </a:tcPr>
                </a:tc>
                <a:extLst>
                  <a:ext uri="{0D108BD9-81ED-4DB2-BD59-A6C34878D82A}">
                    <a16:rowId xmlns:a16="http://schemas.microsoft.com/office/drawing/2014/main" val="322075628"/>
                  </a:ext>
                </a:extLst>
              </a:tr>
            </a:tbl>
          </a:graphicData>
        </a:graphic>
      </p:graphicFrame>
    </p:spTree>
    <p:extLst>
      <p:ext uri="{BB962C8B-B14F-4D97-AF65-F5344CB8AC3E}">
        <p14:creationId xmlns:p14="http://schemas.microsoft.com/office/powerpoint/2010/main" val="160310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A3747-DE97-B240-951B-4B699DC2F2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4E4EF-632B-3954-C216-DA993BBC1DF7}"/>
              </a:ext>
            </a:extLst>
          </p:cNvPr>
          <p:cNvSpPr>
            <a:spLocks noGrp="1"/>
          </p:cNvSpPr>
          <p:nvPr>
            <p:ph type="title"/>
          </p:nvPr>
        </p:nvSpPr>
        <p:spPr>
          <a:xfrm>
            <a:off x="1084816" y="-138223"/>
            <a:ext cx="8484486" cy="1741169"/>
          </a:xfrm>
        </p:spPr>
        <p:txBody>
          <a:bodyPr/>
          <a:lstStyle/>
          <a:p>
            <a:r>
              <a:rPr lang="en-US" sz="2800" dirty="0"/>
              <a:t>Your feedback, and alignment with the Draft Council Plan – Economic Development &amp; Tourism</a:t>
            </a:r>
            <a:endParaRPr lang="en-AU" sz="2800" dirty="0"/>
          </a:p>
        </p:txBody>
      </p:sp>
      <p:sp>
        <p:nvSpPr>
          <p:cNvPr id="5" name="Date Placeholder 4">
            <a:extLst>
              <a:ext uri="{FF2B5EF4-FFF2-40B4-BE49-F238E27FC236}">
                <a16:creationId xmlns:a16="http://schemas.microsoft.com/office/drawing/2014/main" id="{E984C903-77E2-BC7F-7AF0-71CDA6BCEB07}"/>
              </a:ext>
            </a:extLst>
          </p:cNvPr>
          <p:cNvSpPr>
            <a:spLocks noGrp="1"/>
          </p:cNvSpPr>
          <p:nvPr>
            <p:ph type="dt" sz="half" idx="10"/>
          </p:nvPr>
        </p:nvSpPr>
        <p:spPr/>
        <p:txBody>
          <a:bodyPr/>
          <a:lstStyle/>
          <a:p>
            <a:pPr>
              <a:defRPr/>
            </a:pPr>
            <a:fld id="{B1CD5842-A30D-4895-9567-5FF5449FA16F}" type="datetime4">
              <a:rPr lang="en-AU" smtClean="0"/>
              <a:pPr>
                <a:defRPr/>
              </a:pPr>
              <a:t>12 May 2025</a:t>
            </a:fld>
            <a:endParaRPr lang="en-AU"/>
          </a:p>
        </p:txBody>
      </p:sp>
      <p:sp>
        <p:nvSpPr>
          <p:cNvPr id="6" name="Footer Placeholder 5">
            <a:extLst>
              <a:ext uri="{FF2B5EF4-FFF2-40B4-BE49-F238E27FC236}">
                <a16:creationId xmlns:a16="http://schemas.microsoft.com/office/drawing/2014/main" id="{33FEDC22-4D1D-FAF8-2832-8BBE764DEE5D}"/>
              </a:ext>
            </a:extLst>
          </p:cNvPr>
          <p:cNvSpPr>
            <a:spLocks noGrp="1"/>
          </p:cNvSpPr>
          <p:nvPr>
            <p:ph type="ftr" sz="quarter" idx="11"/>
          </p:nvPr>
        </p:nvSpPr>
        <p:spPr/>
        <p:txBody>
          <a:bodyPr/>
          <a:lstStyle/>
          <a:p>
            <a:pPr>
              <a:defRPr/>
            </a:pPr>
            <a:r>
              <a:rPr lang="en-AU"/>
              <a:t>Hepburn Shire Council</a:t>
            </a:r>
          </a:p>
        </p:txBody>
      </p:sp>
      <p:sp>
        <p:nvSpPr>
          <p:cNvPr id="7" name="Slide Number Placeholder 6">
            <a:extLst>
              <a:ext uri="{FF2B5EF4-FFF2-40B4-BE49-F238E27FC236}">
                <a16:creationId xmlns:a16="http://schemas.microsoft.com/office/drawing/2014/main" id="{B96FE816-3780-7A65-9ADE-476E9E1A13DD}"/>
              </a:ext>
            </a:extLst>
          </p:cNvPr>
          <p:cNvSpPr>
            <a:spLocks noGrp="1"/>
          </p:cNvSpPr>
          <p:nvPr>
            <p:ph type="sldNum" sz="quarter" idx="12"/>
          </p:nvPr>
        </p:nvSpPr>
        <p:spPr/>
        <p:txBody>
          <a:bodyPr/>
          <a:lstStyle/>
          <a:p>
            <a:pPr>
              <a:defRPr/>
            </a:pPr>
            <a:fld id="{7D2ED2C0-B37E-4F1A-8D3A-E1C0ED67E904}" type="slidenum">
              <a:rPr lang="en-AU" smtClean="0"/>
              <a:pPr>
                <a:defRPr/>
              </a:pPr>
              <a:t>7</a:t>
            </a:fld>
            <a:endParaRPr lang="en-AU"/>
          </a:p>
        </p:txBody>
      </p:sp>
      <p:graphicFrame>
        <p:nvGraphicFramePr>
          <p:cNvPr id="3" name="Table 2">
            <a:extLst>
              <a:ext uri="{FF2B5EF4-FFF2-40B4-BE49-F238E27FC236}">
                <a16:creationId xmlns:a16="http://schemas.microsoft.com/office/drawing/2014/main" id="{5B3FD725-5894-CB58-928C-296B0ED855E0}"/>
              </a:ext>
            </a:extLst>
          </p:cNvPr>
          <p:cNvGraphicFramePr>
            <a:graphicFrameLocks noGrp="1"/>
          </p:cNvGraphicFramePr>
          <p:nvPr>
            <p:extLst>
              <p:ext uri="{D42A27DB-BD31-4B8C-83A1-F6EECF244321}">
                <p14:modId xmlns:p14="http://schemas.microsoft.com/office/powerpoint/2010/main" val="788140442"/>
              </p:ext>
            </p:extLst>
          </p:nvPr>
        </p:nvGraphicFramePr>
        <p:xfrm>
          <a:off x="164114" y="1233649"/>
          <a:ext cx="11694195" cy="5516977"/>
        </p:xfrm>
        <a:graphic>
          <a:graphicData uri="http://schemas.openxmlformats.org/drawingml/2006/table">
            <a:tbl>
              <a:tblPr firstRow="1" bandRow="1">
                <a:tableStyleId>{5C22544A-7EE6-4342-B048-85BDC9FD1C3A}</a:tableStyleId>
              </a:tblPr>
              <a:tblGrid>
                <a:gridCol w="1028752">
                  <a:extLst>
                    <a:ext uri="{9D8B030D-6E8A-4147-A177-3AD203B41FA5}">
                      <a16:colId xmlns:a16="http://schemas.microsoft.com/office/drawing/2014/main" val="2668982119"/>
                    </a:ext>
                  </a:extLst>
                </a:gridCol>
                <a:gridCol w="2576243">
                  <a:extLst>
                    <a:ext uri="{9D8B030D-6E8A-4147-A177-3AD203B41FA5}">
                      <a16:colId xmlns:a16="http://schemas.microsoft.com/office/drawing/2014/main" val="1560292846"/>
                    </a:ext>
                  </a:extLst>
                </a:gridCol>
                <a:gridCol w="3276000">
                  <a:extLst>
                    <a:ext uri="{9D8B030D-6E8A-4147-A177-3AD203B41FA5}">
                      <a16:colId xmlns:a16="http://schemas.microsoft.com/office/drawing/2014/main" val="897614514"/>
                    </a:ext>
                  </a:extLst>
                </a:gridCol>
                <a:gridCol w="972000">
                  <a:extLst>
                    <a:ext uri="{9D8B030D-6E8A-4147-A177-3AD203B41FA5}">
                      <a16:colId xmlns:a16="http://schemas.microsoft.com/office/drawing/2014/main" val="62125436"/>
                    </a:ext>
                  </a:extLst>
                </a:gridCol>
                <a:gridCol w="745200">
                  <a:extLst>
                    <a:ext uri="{9D8B030D-6E8A-4147-A177-3AD203B41FA5}">
                      <a16:colId xmlns:a16="http://schemas.microsoft.com/office/drawing/2014/main" val="1486287581"/>
                    </a:ext>
                  </a:extLst>
                </a:gridCol>
                <a:gridCol w="3096000">
                  <a:extLst>
                    <a:ext uri="{9D8B030D-6E8A-4147-A177-3AD203B41FA5}">
                      <a16:colId xmlns:a16="http://schemas.microsoft.com/office/drawing/2014/main" val="951938762"/>
                    </a:ext>
                  </a:extLst>
                </a:gridCol>
              </a:tblGrid>
              <a:tr h="225734">
                <a:tc rowSpan="2">
                  <a:txBody>
                    <a:bodyPr/>
                    <a:lstStyle/>
                    <a:p>
                      <a:pPr algn="ctr"/>
                      <a:r>
                        <a:rPr lang="en-US" sz="1000">
                          <a:ln>
                            <a:noFill/>
                          </a:ln>
                          <a:solidFill>
                            <a:srgbClr val="3C8C93"/>
                          </a:solidFill>
                        </a:rPr>
                        <a:t>Engagement Method</a:t>
                      </a:r>
                      <a:endParaRPr lang="en-AU" sz="1000">
                        <a:ln>
                          <a:noFill/>
                        </a:ln>
                        <a:solidFill>
                          <a:srgbClr val="3C8C93"/>
                        </a:solidFill>
                      </a:endParaRPr>
                    </a:p>
                  </a:txBody>
                  <a:tcP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lang="en-US" sz="1000">
                          <a:ln>
                            <a:noFill/>
                          </a:ln>
                          <a:solidFill>
                            <a:srgbClr val="3C8C93"/>
                          </a:solidFill>
                        </a:rPr>
                        <a:t>Priorities</a:t>
                      </a:r>
                    </a:p>
                  </a:txBody>
                  <a:tcPr anchor="ct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n>
                            <a:noFill/>
                          </a:ln>
                          <a:solidFill>
                            <a:srgbClr val="3C8C93"/>
                          </a:solidFill>
                        </a:rPr>
                        <a:t>How we have responded</a:t>
                      </a:r>
                      <a:endParaRPr lang="en-AU" sz="1000" dirty="0">
                        <a:ln>
                          <a:noFill/>
                        </a:ln>
                        <a:solidFill>
                          <a:srgbClr val="3C8C93"/>
                        </a:solidFill>
                      </a:endParaRPr>
                    </a:p>
                  </a:txBody>
                  <a:tcPr anchor="ct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dirty="0">
                          <a:ln>
                            <a:noFill/>
                          </a:ln>
                          <a:solidFill>
                            <a:srgbClr val="3C8C93"/>
                          </a:solidFill>
                        </a:rPr>
                        <a:t>Council Plan </a:t>
                      </a:r>
                      <a:endParaRPr lang="en-AU" sz="1000" dirty="0">
                        <a:ln>
                          <a:noFill/>
                        </a:ln>
                        <a:solidFill>
                          <a:srgbClr val="3C8C93"/>
                        </a:solidFill>
                      </a:endParaRPr>
                    </a:p>
                  </a:txBody>
                  <a:tcP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36829380"/>
                  </a:ext>
                </a:extLst>
              </a:tr>
              <a:tr h="214330">
                <a:tc vMerge="1">
                  <a:txBody>
                    <a:bodyPr/>
                    <a:lstStyle/>
                    <a:p>
                      <a:endParaRPr lang="en-AU"/>
                    </a:p>
                  </a:txBody>
                  <a:tcPr/>
                </a:tc>
                <a:tc vMerge="1">
                  <a:txBody>
                    <a:bodyPr/>
                    <a:lstStyle/>
                    <a:p>
                      <a:endParaRPr lang="en-AU" sz="1400"/>
                    </a:p>
                  </a:txBody>
                  <a:tcPr>
                    <a:solidFill>
                      <a:schemeClr val="accent5">
                        <a:lumMod val="90000"/>
                      </a:schemeClr>
                    </a:solidFill>
                  </a:tcPr>
                </a:tc>
                <a:tc vMerge="1">
                  <a:txBody>
                    <a:bodyPr/>
                    <a:lstStyle/>
                    <a:p>
                      <a:endParaRPr lang="en-AU"/>
                    </a:p>
                  </a:txBody>
                  <a:tcPr/>
                </a:tc>
                <a:tc>
                  <a:txBody>
                    <a:bodyPr/>
                    <a:lstStyle/>
                    <a:p>
                      <a:r>
                        <a:rPr lang="en-US" sz="1000" b="1">
                          <a:ln>
                            <a:noFill/>
                          </a:ln>
                          <a:solidFill>
                            <a:srgbClr val="3C8C93"/>
                          </a:solidFill>
                        </a:rPr>
                        <a:t>Domain</a:t>
                      </a:r>
                      <a:endParaRPr lang="en-AU" sz="1000" b="1">
                        <a:ln>
                          <a:noFill/>
                        </a:ln>
                        <a:solidFill>
                          <a:srgbClr val="3C8C93"/>
                        </a:solidFill>
                      </a:endParaRPr>
                    </a:p>
                  </a:txBody>
                  <a:tcP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dirty="0">
                          <a:ln>
                            <a:noFill/>
                          </a:ln>
                          <a:solidFill>
                            <a:srgbClr val="3C8C93"/>
                          </a:solidFill>
                        </a:rPr>
                        <a:t>Outcome </a:t>
                      </a:r>
                      <a:endParaRPr lang="en-AU" sz="1000" b="1" dirty="0">
                        <a:ln>
                          <a:noFill/>
                        </a:ln>
                        <a:solidFill>
                          <a:srgbClr val="3C8C93"/>
                        </a:solidFill>
                      </a:endParaRPr>
                    </a:p>
                  </a:txBody>
                  <a:tcP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b="1" dirty="0">
                          <a:ln>
                            <a:noFill/>
                          </a:ln>
                          <a:solidFill>
                            <a:srgbClr val="3C8C93"/>
                          </a:solidFill>
                        </a:rPr>
                        <a:t>Strategy  </a:t>
                      </a:r>
                      <a:endParaRPr lang="en-AU" sz="1000" b="1" dirty="0">
                        <a:ln>
                          <a:noFill/>
                        </a:ln>
                        <a:solidFill>
                          <a:srgbClr val="3C8C93"/>
                        </a:solidFill>
                      </a:endParaRPr>
                    </a:p>
                  </a:txBody>
                  <a:tcPr>
                    <a:lnL w="12700" cap="flat" cmpd="sng" algn="ctr">
                      <a:solidFill>
                        <a:srgbClr val="3CB1A8"/>
                      </a:solidFill>
                      <a:prstDash val="solid"/>
                      <a:round/>
                      <a:headEnd type="none" w="med" len="med"/>
                      <a:tailEnd type="none" w="med" len="med"/>
                    </a:lnL>
                    <a:lnR w="12700" cap="flat" cmpd="sng" algn="ctr">
                      <a:solidFill>
                        <a:srgbClr val="3CB1A8"/>
                      </a:solidFill>
                      <a:prstDash val="solid"/>
                      <a:round/>
                      <a:headEnd type="none" w="med" len="med"/>
                      <a:tailEnd type="none" w="med" len="med"/>
                    </a:lnR>
                    <a:lnT w="12700" cap="flat" cmpd="sng" algn="ctr">
                      <a:solidFill>
                        <a:srgbClr val="3CB1A8"/>
                      </a:solidFill>
                      <a:prstDash val="solid"/>
                      <a:round/>
                      <a:headEnd type="none" w="med" len="med"/>
                      <a:tailEnd type="none" w="med" len="med"/>
                    </a:lnT>
                    <a:lnB w="12700" cap="flat" cmpd="sng" algn="ctr">
                      <a:solidFill>
                        <a:srgbClr val="3CB1A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422649"/>
                  </a:ext>
                </a:extLst>
              </a:tr>
              <a:tr h="352081">
                <a:tc rowSpan="6">
                  <a:txBody>
                    <a:bodyPr/>
                    <a:lstStyle/>
                    <a:p>
                      <a:pPr marL="0" indent="0">
                        <a:buFont typeface="+mj-lt"/>
                        <a:buNone/>
                      </a:pPr>
                      <a:r>
                        <a:rPr lang="en-US" sz="800" b="1">
                          <a:solidFill>
                            <a:schemeClr val="bg2">
                              <a:lumMod val="75000"/>
                            </a:schemeClr>
                          </a:solidFill>
                        </a:rPr>
                        <a:t>Community Survey</a:t>
                      </a:r>
                      <a:endParaRPr lang="en-AU" sz="800" b="1">
                        <a:solidFill>
                          <a:schemeClr val="bg2">
                            <a:lumMod val="75000"/>
                          </a:schemeClr>
                        </a:solidFill>
                      </a:endParaRPr>
                    </a:p>
                  </a:txBody>
                  <a:tcPr>
                    <a:lnT w="12700" cap="flat" cmpd="sng" algn="ctr">
                      <a:solidFill>
                        <a:srgbClr val="3CB1A8"/>
                      </a:solidFill>
                      <a:prstDash val="solid"/>
                      <a:round/>
                      <a:headEnd type="none" w="med" len="med"/>
                      <a:tailEnd type="none" w="med" len="med"/>
                    </a:lnT>
                    <a:solidFill>
                      <a:schemeClr val="accent5">
                        <a:lumMod val="90000"/>
                      </a:schemeClr>
                    </a:solidFill>
                  </a:tcPr>
                </a:tc>
                <a:tc rowSpan="2">
                  <a:txBody>
                    <a:bodyPr/>
                    <a:lstStyle/>
                    <a:p>
                      <a:pPr marL="228600" indent="-228600">
                        <a:buFont typeface="+mj-lt"/>
                        <a:buAutoNum type="arabicPeriod"/>
                      </a:pPr>
                      <a:r>
                        <a:rPr lang="en-US" sz="800" b="1" dirty="0">
                          <a:solidFill>
                            <a:schemeClr val="bg2">
                              <a:lumMod val="75000"/>
                            </a:schemeClr>
                          </a:solidFill>
                        </a:rPr>
                        <a:t>Assistance to businesses with permits and other requirements</a:t>
                      </a:r>
                      <a:endParaRPr lang="en-AU" sz="800" b="1" dirty="0">
                        <a:solidFill>
                          <a:schemeClr val="bg2">
                            <a:lumMod val="75000"/>
                          </a:schemeClr>
                        </a:solidFill>
                      </a:endParaRPr>
                    </a:p>
                  </a:txBody>
                  <a:tcPr>
                    <a:lnT w="12700" cap="flat" cmpd="sng" algn="ctr">
                      <a:solidFill>
                        <a:srgbClr val="3CB1A8"/>
                      </a:solidFill>
                      <a:prstDash val="solid"/>
                      <a:round/>
                      <a:headEnd type="none" w="med" len="med"/>
                      <a:tailEnd type="none" w="med" len="med"/>
                    </a:lnT>
                    <a:solidFill>
                      <a:schemeClr val="accent5">
                        <a:lumMod val="90000"/>
                      </a:schemeClr>
                    </a:solidFill>
                  </a:tcPr>
                </a:tc>
                <a:tc rowSpan="2">
                  <a:txBody>
                    <a:bodyPr/>
                    <a:lstStyle/>
                    <a:p>
                      <a:pPr marL="171450" indent="-171450">
                        <a:buFont typeface="Arial" panose="020B0604020202020204" pitchFamily="34" charset="0"/>
                        <a:buChar char="•"/>
                      </a:pPr>
                      <a:r>
                        <a:rPr lang="en-AU" sz="800" kern="1200" dirty="0">
                          <a:solidFill>
                            <a:schemeClr val="dk1"/>
                          </a:solidFill>
                          <a:effectLst/>
                          <a:latin typeface="+mn-lt"/>
                          <a:ea typeface="+mn-ea"/>
                          <a:cs typeface="+mn-cs"/>
                        </a:rPr>
                        <a:t>We have prioritised future focused services that are easy to use and inclusive as part of Hepburn Working Together. </a:t>
                      </a:r>
                    </a:p>
                  </a:txBody>
                  <a:tcPr>
                    <a:lnT w="12700" cap="flat" cmpd="sng" algn="ctr">
                      <a:solidFill>
                        <a:srgbClr val="3CB1A8"/>
                      </a:solidFill>
                      <a:prstDash val="solid"/>
                      <a:round/>
                      <a:headEnd type="none" w="med" len="med"/>
                      <a:tailEnd type="none" w="med" len="med"/>
                    </a:lnT>
                    <a:solidFill>
                      <a:schemeClr val="accent5">
                        <a:lumMod val="90000"/>
                      </a:schemeClr>
                    </a:solidFill>
                  </a:tcPr>
                </a:tc>
                <a:tc>
                  <a:txBody>
                    <a:bodyPr/>
                    <a:lstStyle/>
                    <a:p>
                      <a:r>
                        <a:rPr lang="en-US" sz="800" b="1" dirty="0">
                          <a:solidFill>
                            <a:schemeClr val="bg2">
                              <a:lumMod val="75000"/>
                            </a:schemeClr>
                          </a:solidFill>
                        </a:rPr>
                        <a:t>Hepburn Working Together</a:t>
                      </a:r>
                      <a:endParaRPr lang="en-AU" sz="800" b="1" dirty="0">
                        <a:solidFill>
                          <a:schemeClr val="bg2">
                            <a:lumMod val="75000"/>
                          </a:schemeClr>
                        </a:solidFill>
                      </a:endParaRPr>
                    </a:p>
                  </a:txBody>
                  <a:tcPr>
                    <a:lnT w="12700" cap="flat" cmpd="sng" algn="ctr">
                      <a:solidFill>
                        <a:srgbClr val="3CB1A8"/>
                      </a:solidFill>
                      <a:prstDash val="solid"/>
                      <a:round/>
                      <a:headEnd type="none" w="med" len="med"/>
                      <a:tailEnd type="none" w="med" len="med"/>
                    </a:lnT>
                    <a:solidFill>
                      <a:schemeClr val="accent5">
                        <a:lumMod val="90000"/>
                      </a:schemeClr>
                    </a:solidFill>
                  </a:tcPr>
                </a:tc>
                <a:tc>
                  <a:txBody>
                    <a:bodyPr/>
                    <a:lstStyle/>
                    <a:p>
                      <a:r>
                        <a:rPr lang="en-US" sz="800" b="1">
                          <a:solidFill>
                            <a:schemeClr val="bg2">
                              <a:lumMod val="75000"/>
                            </a:schemeClr>
                          </a:solidFill>
                        </a:rPr>
                        <a:t>Outcome 1</a:t>
                      </a:r>
                      <a:endParaRPr lang="en-AU" sz="800" b="1">
                        <a:solidFill>
                          <a:schemeClr val="bg2">
                            <a:lumMod val="75000"/>
                          </a:schemeClr>
                        </a:solidFill>
                      </a:endParaRPr>
                    </a:p>
                  </a:txBody>
                  <a:tcPr>
                    <a:lnT w="12700" cap="flat" cmpd="sng" algn="ctr">
                      <a:solidFill>
                        <a:srgbClr val="3CB1A8"/>
                      </a:solidFill>
                      <a:prstDash val="solid"/>
                      <a:round/>
                      <a:headEnd type="none" w="med" len="med"/>
                      <a:tailEnd type="none" w="med" len="med"/>
                    </a:lnT>
                    <a:solidFill>
                      <a:schemeClr val="accent5">
                        <a:lumMod val="90000"/>
                      </a:schemeClr>
                    </a:solidFill>
                  </a:tcPr>
                </a:tc>
                <a:tc>
                  <a:txBody>
                    <a:bodyPr/>
                    <a:lstStyle/>
                    <a:p>
                      <a:pPr lvl="0"/>
                      <a:r>
                        <a:rPr lang="en-US" sz="800" b="1" kern="1200" dirty="0">
                          <a:solidFill>
                            <a:schemeClr val="bg2">
                              <a:lumMod val="75000"/>
                            </a:schemeClr>
                          </a:solidFill>
                          <a:effectLst/>
                          <a:latin typeface="+mn-lt"/>
                          <a:ea typeface="+mn-ea"/>
                          <a:cs typeface="+mn-cs"/>
                        </a:rPr>
                        <a:t>Strategy 1 &amp; 2</a:t>
                      </a:r>
                    </a:p>
                  </a:txBody>
                  <a:tcPr>
                    <a:lnT w="12700" cap="flat" cmpd="sng" algn="ctr">
                      <a:solidFill>
                        <a:srgbClr val="3CB1A8"/>
                      </a:solidFill>
                      <a:prstDash val="solid"/>
                      <a:round/>
                      <a:headEnd type="none" w="med" len="med"/>
                      <a:tailEnd type="none" w="med" len="med"/>
                    </a:lnT>
                    <a:solidFill>
                      <a:schemeClr val="accent5">
                        <a:lumMod val="90000"/>
                      </a:schemeClr>
                    </a:solidFill>
                  </a:tcPr>
                </a:tc>
                <a:extLst>
                  <a:ext uri="{0D108BD9-81ED-4DB2-BD59-A6C34878D82A}">
                    <a16:rowId xmlns:a16="http://schemas.microsoft.com/office/drawing/2014/main" val="2243425768"/>
                  </a:ext>
                </a:extLst>
              </a:tr>
              <a:tr h="258314">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 </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3</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a:t>
                      </a:r>
                    </a:p>
                  </a:txBody>
                  <a:tcPr>
                    <a:solidFill>
                      <a:schemeClr val="accent5">
                        <a:lumMod val="90000"/>
                      </a:schemeClr>
                    </a:solidFill>
                  </a:tcPr>
                </a:tc>
                <a:extLst>
                  <a:ext uri="{0D108BD9-81ED-4DB2-BD59-A6C34878D82A}">
                    <a16:rowId xmlns:a16="http://schemas.microsoft.com/office/drawing/2014/main" val="653374328"/>
                  </a:ext>
                </a:extLst>
              </a:tr>
              <a:tr h="191685">
                <a:tc vMerge="1">
                  <a:txBody>
                    <a:bodyPr/>
                    <a:lstStyle/>
                    <a:p>
                      <a:pPr marL="342900" indent="-342900">
                        <a:buFont typeface="+mj-lt"/>
                        <a:buAutoNum type="arabicPeriod" startAt="2"/>
                      </a:pPr>
                      <a:endParaRPr lang="en-AU" sz="700">
                        <a:solidFill>
                          <a:schemeClr val="bg2">
                            <a:lumMod val="75000"/>
                          </a:schemeClr>
                        </a:solidFill>
                      </a:endParaRPr>
                    </a:p>
                  </a:txBody>
                  <a:tcPr>
                    <a:solidFill>
                      <a:srgbClr val="D6EDED"/>
                    </a:solidFill>
                  </a:tcPr>
                </a:tc>
                <a:tc rowSpan="2">
                  <a:txBody>
                    <a:bodyPr/>
                    <a:lstStyle/>
                    <a:p>
                      <a:pPr marL="228600" indent="-228600">
                        <a:buFont typeface="+mj-lt"/>
                        <a:buAutoNum type="arabicPeriod" startAt="2"/>
                      </a:pPr>
                      <a:r>
                        <a:rPr lang="en-US" sz="800" b="1" dirty="0">
                          <a:solidFill>
                            <a:schemeClr val="bg2">
                              <a:lumMod val="75000"/>
                            </a:schemeClr>
                          </a:solidFill>
                        </a:rPr>
                        <a:t>Business Development through grants, education and training</a:t>
                      </a:r>
                      <a:endParaRPr lang="en-AU" sz="800" b="1" dirty="0">
                        <a:solidFill>
                          <a:schemeClr val="bg2">
                            <a:lumMod val="75000"/>
                          </a:schemeClr>
                        </a:solidFill>
                      </a:endParaRPr>
                    </a:p>
                  </a:txBody>
                  <a:tcPr>
                    <a:solidFill>
                      <a:schemeClr val="accent5">
                        <a:lumMod val="90000"/>
                      </a:schemeClr>
                    </a:solidFill>
                  </a:tcPr>
                </a:tc>
                <a:tc rowSpan="2">
                  <a:txBody>
                    <a:bodyPr/>
                    <a:lstStyle/>
                    <a:p>
                      <a:pPr marL="171450" indent="-171450">
                        <a:buFont typeface="Arial" panose="020B0604020202020204" pitchFamily="34" charset="0"/>
                        <a:buChar char="•"/>
                      </a:pPr>
                      <a:r>
                        <a:rPr lang="en-AU" sz="800" kern="1200" dirty="0">
                          <a:solidFill>
                            <a:schemeClr val="dk1"/>
                          </a:solidFill>
                          <a:effectLst/>
                          <a:latin typeface="+mn-lt"/>
                          <a:ea typeface="+mn-ea"/>
                          <a:cs typeface="+mn-cs"/>
                        </a:rPr>
                        <a:t>A focus of Future Hepburn is a dynamic, vibrant, and resilient economic environment, enabling a thriving and diverse local economy by supporting local business, industry growth, retention and attraction of businesses and jobs.</a:t>
                      </a: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 </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bg2">
                              <a:lumMod val="75000"/>
                            </a:schemeClr>
                          </a:solidFill>
                          <a:effectLst/>
                          <a:latin typeface="+mn-lt"/>
                          <a:ea typeface="+mn-ea"/>
                          <a:cs typeface="+mn-cs"/>
                        </a:rPr>
                        <a:t>Strategy 1</a:t>
                      </a:r>
                    </a:p>
                  </a:txBody>
                  <a:tcPr>
                    <a:solidFill>
                      <a:schemeClr val="accent5">
                        <a:lumMod val="90000"/>
                      </a:schemeClr>
                    </a:solidFill>
                  </a:tcPr>
                </a:tc>
                <a:extLst>
                  <a:ext uri="{0D108BD9-81ED-4DB2-BD59-A6C34878D82A}">
                    <a16:rowId xmlns:a16="http://schemas.microsoft.com/office/drawing/2014/main" val="4130804036"/>
                  </a:ext>
                </a:extLst>
              </a:tr>
              <a:tr h="191685">
                <a:tc vMerge="1">
                  <a:txBody>
                    <a:bodyPr/>
                    <a:lstStyle/>
                    <a:p>
                      <a:endParaRPr lang="en-AU"/>
                    </a:p>
                  </a:txBody>
                  <a:tcPr/>
                </a:tc>
                <a:tc vMerge="1">
                  <a:txBody>
                    <a:bodyPr/>
                    <a:lstStyle/>
                    <a:p>
                      <a:pPr marL="228600" indent="-228600">
                        <a:buFont typeface="+mj-lt"/>
                        <a:buAutoNum type="arabicPeriod" startAt="2"/>
                      </a:pPr>
                      <a:endParaRPr lang="en-AU" sz="700" b="1">
                        <a:solidFill>
                          <a:schemeClr val="bg2">
                            <a:lumMod val="75000"/>
                          </a:schemeClr>
                        </a:solidFill>
                      </a:endParaRPr>
                    </a:p>
                  </a:txBody>
                  <a:tcPr>
                    <a:solidFill>
                      <a:schemeClr val="accent5">
                        <a:lumMod val="90000"/>
                      </a:schemeClr>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Hepburn Working Together</a:t>
                      </a:r>
                    </a:p>
                  </a:txBody>
                  <a:tcPr>
                    <a:solidFill>
                      <a:schemeClr val="accent5">
                        <a:lumMod val="90000"/>
                      </a:schemeClr>
                    </a:solidFill>
                  </a:tcPr>
                </a:tc>
                <a:tc>
                  <a:txBody>
                    <a:bodyPr/>
                    <a:lstStyle/>
                    <a:p>
                      <a:r>
                        <a:rPr lang="en-US" sz="800" b="1" dirty="0">
                          <a:solidFill>
                            <a:schemeClr val="bg2">
                              <a:lumMod val="75000"/>
                            </a:schemeClr>
                          </a:solidFill>
                        </a:rPr>
                        <a:t>Outcome 1</a:t>
                      </a:r>
                      <a:endParaRPr lang="en-AU" sz="800" b="1" dirty="0">
                        <a:solidFill>
                          <a:schemeClr val="bg2">
                            <a:lumMod val="75000"/>
                          </a:schemeClr>
                        </a:solidFill>
                      </a:endParaRPr>
                    </a:p>
                  </a:txBody>
                  <a:tcPr>
                    <a:solidFill>
                      <a:schemeClr val="accent5">
                        <a:lumMod val="90000"/>
                      </a:schemeClr>
                    </a:solidFill>
                  </a:tcPr>
                </a:tc>
                <a:tc>
                  <a:txBody>
                    <a:bodyPr/>
                    <a:lstStyle/>
                    <a:p>
                      <a:pPr lvl="0"/>
                      <a:r>
                        <a:rPr lang="en-US" sz="800" b="1" kern="1200" dirty="0">
                          <a:solidFill>
                            <a:schemeClr val="bg2">
                              <a:lumMod val="75000"/>
                            </a:schemeClr>
                          </a:solidFill>
                          <a:effectLst/>
                          <a:latin typeface="+mn-lt"/>
                          <a:ea typeface="+mn-ea"/>
                          <a:cs typeface="+mn-cs"/>
                        </a:rPr>
                        <a:t>Strategy 1 &amp; 2</a:t>
                      </a:r>
                    </a:p>
                  </a:txBody>
                  <a:tcPr>
                    <a:solidFill>
                      <a:schemeClr val="accent5">
                        <a:lumMod val="90000"/>
                      </a:schemeClr>
                    </a:solidFill>
                  </a:tcPr>
                </a:tc>
                <a:extLst>
                  <a:ext uri="{0D108BD9-81ED-4DB2-BD59-A6C34878D82A}">
                    <a16:rowId xmlns:a16="http://schemas.microsoft.com/office/drawing/2014/main" val="280438650"/>
                  </a:ext>
                </a:extLst>
              </a:tr>
              <a:tr h="225734">
                <a:tc vMerge="1">
                  <a:txBody>
                    <a:bodyPr/>
                    <a:lstStyle/>
                    <a:p>
                      <a:pPr marL="342900" indent="-342900">
                        <a:buFont typeface="+mj-lt"/>
                        <a:buAutoNum type="arabicPeriod" startAt="2"/>
                      </a:pPr>
                      <a:endParaRPr lang="en-AU" sz="700">
                        <a:solidFill>
                          <a:schemeClr val="bg2">
                            <a:lumMod val="75000"/>
                          </a:schemeClr>
                        </a:solidFill>
                      </a:endParaRPr>
                    </a:p>
                  </a:txBody>
                  <a:tcPr>
                    <a:solidFill>
                      <a:schemeClr val="accent5">
                        <a:lumMod val="90000"/>
                      </a:schemeClr>
                    </a:solidFill>
                  </a:tcPr>
                </a:tc>
                <a:tc>
                  <a:txBody>
                    <a:bodyPr/>
                    <a:lstStyle/>
                    <a:p>
                      <a:pPr marL="228600" indent="-228600">
                        <a:buFont typeface="+mj-lt"/>
                        <a:buAutoNum type="arabicPeriod" startAt="3"/>
                      </a:pPr>
                      <a:r>
                        <a:rPr lang="en-US" sz="800" b="1">
                          <a:solidFill>
                            <a:schemeClr val="bg2">
                              <a:lumMod val="75000"/>
                            </a:schemeClr>
                          </a:solidFill>
                        </a:rPr>
                        <a:t>Promotion of investment opportunities in the Shire</a:t>
                      </a:r>
                      <a:endParaRPr lang="en-AU" sz="800" b="1">
                        <a:solidFill>
                          <a:schemeClr val="bg2">
                            <a:lumMod val="75000"/>
                          </a:schemeClr>
                        </a:solidFill>
                      </a:endParaRPr>
                    </a:p>
                  </a:txBody>
                  <a:tcPr>
                    <a:solidFill>
                      <a:schemeClr val="accent5">
                        <a:lumMod val="90000"/>
                      </a:schemeClr>
                    </a:solidFill>
                  </a:tcPr>
                </a:tc>
                <a:tc>
                  <a:txBody>
                    <a:bodyPr/>
                    <a:lstStyle/>
                    <a:p>
                      <a:pPr marL="171450" indent="-171450">
                        <a:buFont typeface="Arial" panose="020B0604020202020204" pitchFamily="34" charset="0"/>
                        <a:buChar char="•"/>
                      </a:pPr>
                      <a:r>
                        <a:rPr lang="en-AU" sz="800" kern="1200" dirty="0">
                          <a:solidFill>
                            <a:schemeClr val="dk1"/>
                          </a:solidFill>
                          <a:effectLst/>
                          <a:latin typeface="+mn-lt"/>
                          <a:ea typeface="+mn-ea"/>
                          <a:cs typeface="+mn-cs"/>
                        </a:rPr>
                        <a:t>Our priority of a dynamic, vibrant, and resilient economic environment. </a:t>
                      </a: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 </a:t>
                      </a:r>
                      <a:endParaRPr lang="en-AU" sz="800" b="1">
                        <a:solidFill>
                          <a:schemeClr val="bg2">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 &amp; 2</a:t>
                      </a:r>
                    </a:p>
                  </a:txBody>
                  <a:tcPr>
                    <a:solidFill>
                      <a:schemeClr val="accent5">
                        <a:lumMod val="90000"/>
                      </a:schemeClr>
                    </a:solidFill>
                  </a:tcPr>
                </a:tc>
                <a:extLst>
                  <a:ext uri="{0D108BD9-81ED-4DB2-BD59-A6C34878D82A}">
                    <a16:rowId xmlns:a16="http://schemas.microsoft.com/office/drawing/2014/main" val="4062009060"/>
                  </a:ext>
                </a:extLst>
              </a:tr>
              <a:tr h="225734">
                <a:tc vMerge="1">
                  <a:txBody>
                    <a:bodyPr/>
                    <a:lstStyle/>
                    <a:p>
                      <a:pPr marL="0" indent="0">
                        <a:buFont typeface="+mj-lt"/>
                        <a:buNone/>
                      </a:pPr>
                      <a:endParaRPr lang="en-AU" sz="700">
                        <a:solidFill>
                          <a:schemeClr val="bg2">
                            <a:lumMod val="75000"/>
                          </a:schemeClr>
                        </a:solidFill>
                      </a:endParaRPr>
                    </a:p>
                  </a:txBody>
                  <a:tcPr>
                    <a:solidFill>
                      <a:schemeClr val="accent5">
                        <a:lumMod val="90000"/>
                      </a:schemeClr>
                    </a:solidFill>
                  </a:tcPr>
                </a:tc>
                <a:tc>
                  <a:txBody>
                    <a:bodyPr/>
                    <a:lstStyle/>
                    <a:p>
                      <a:pPr marL="228600" indent="-228600">
                        <a:buFont typeface="+mj-lt"/>
                        <a:buAutoNum type="arabicPeriod" startAt="4"/>
                      </a:pPr>
                      <a:r>
                        <a:rPr lang="en-US" sz="800" b="1">
                          <a:solidFill>
                            <a:schemeClr val="bg2">
                              <a:lumMod val="75000"/>
                            </a:schemeClr>
                          </a:solidFill>
                        </a:rPr>
                        <a:t>Promotion of the Shire as a tourist destination</a:t>
                      </a:r>
                      <a:endParaRPr lang="en-AU" sz="800" b="1">
                        <a:solidFill>
                          <a:schemeClr val="bg2">
                            <a:lumMod val="75000"/>
                          </a:schemeClr>
                        </a:solidFill>
                      </a:endParaRPr>
                    </a:p>
                  </a:txBody>
                  <a:tcPr>
                    <a:solidFill>
                      <a:schemeClr val="accent5">
                        <a:lumMod val="90000"/>
                      </a:schemeClr>
                    </a:solidFill>
                  </a:tcPr>
                </a:tc>
                <a:tc>
                  <a:txBody>
                    <a:bodyPr/>
                    <a:lstStyle/>
                    <a:p>
                      <a:pPr marL="171450" lvl="0" indent="-171450">
                        <a:buFont typeface="Arial" panose="020B0604020202020204" pitchFamily="34" charset="0"/>
                        <a:buChar char="•"/>
                      </a:pPr>
                      <a:r>
                        <a:rPr lang="en-AU" sz="800" kern="1200" dirty="0">
                          <a:solidFill>
                            <a:schemeClr val="dk1"/>
                          </a:solidFill>
                          <a:effectLst/>
                          <a:latin typeface="+mn-lt"/>
                          <a:ea typeface="+mn-ea"/>
                          <a:cs typeface="+mn-cs"/>
                        </a:rPr>
                        <a:t>A priority of strengthening the visitor economy by collaborating with partners to elevate experiences, drive sustainable visitation and dispersal across the Shire whilst also supporting a year-round calendar of events that deliver significant social, cultural and economic benefits to our community.</a:t>
                      </a: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 </a:t>
                      </a:r>
                      <a:endParaRPr lang="en-AU" sz="800" b="1" dirty="0">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3</a:t>
                      </a:r>
                      <a:endParaRPr lang="en-AU" sz="800" b="1">
                        <a:solidFill>
                          <a:schemeClr val="bg2">
                            <a:lumMod val="75000"/>
                          </a:schemeClr>
                        </a:solidFill>
                      </a:endParaRPr>
                    </a:p>
                  </a:txBody>
                  <a:tcPr>
                    <a:solidFill>
                      <a:schemeClr val="accent5">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2 &amp; 3</a:t>
                      </a:r>
                    </a:p>
                  </a:txBody>
                  <a:tcPr>
                    <a:solidFill>
                      <a:schemeClr val="accent5">
                        <a:lumMod val="90000"/>
                      </a:schemeClr>
                    </a:solidFill>
                  </a:tcPr>
                </a:tc>
                <a:extLst>
                  <a:ext uri="{0D108BD9-81ED-4DB2-BD59-A6C34878D82A}">
                    <a16:rowId xmlns:a16="http://schemas.microsoft.com/office/drawing/2014/main" val="1145077246"/>
                  </a:ext>
                </a:extLst>
              </a:tr>
              <a:tr h="606362">
                <a:tc rowSpan="4">
                  <a:txBody>
                    <a:bodyPr/>
                    <a:lstStyle/>
                    <a:p>
                      <a:pPr marL="0" indent="0">
                        <a:buFont typeface="+mj-lt"/>
                        <a:buNone/>
                      </a:pPr>
                      <a:r>
                        <a:rPr lang="en-US" sz="800" b="1">
                          <a:solidFill>
                            <a:srgbClr val="59595B"/>
                          </a:solidFill>
                        </a:rPr>
                        <a:t>Deliberative Engagement Panel – Group 4 / Session 4</a:t>
                      </a:r>
                      <a:endParaRPr lang="en-AU" sz="800" b="1">
                        <a:solidFill>
                          <a:srgbClr val="59595B"/>
                        </a:solidFill>
                      </a:endParaRPr>
                    </a:p>
                  </a:txBody>
                  <a:tcPr>
                    <a:solidFill>
                      <a:srgbClr val="D6EDED"/>
                    </a:solidFill>
                  </a:tcPr>
                </a:tc>
                <a:tc rowSpan="3">
                  <a:txBody>
                    <a:bodyPr/>
                    <a:lstStyle/>
                    <a:p>
                      <a:pPr marL="228600" indent="-228600">
                        <a:buFont typeface="+mj-lt"/>
                        <a:buAutoNum type="arabicPeriod"/>
                      </a:pPr>
                      <a:r>
                        <a:rPr lang="en-US" sz="800" b="1" dirty="0">
                          <a:solidFill>
                            <a:schemeClr val="bg2">
                              <a:lumMod val="75000"/>
                            </a:schemeClr>
                          </a:solidFill>
                        </a:rPr>
                        <a:t>Economic Development</a:t>
                      </a:r>
                    </a:p>
                    <a:p>
                      <a:pPr marL="0" indent="0">
                        <a:buFont typeface="+mj-lt"/>
                        <a:buNone/>
                      </a:pPr>
                      <a:r>
                        <a:rPr lang="en-AU" sz="800" b="1" i="0" u="none" strike="noStrike" kern="1200" dirty="0">
                          <a:solidFill>
                            <a:schemeClr val="bg2">
                              <a:lumMod val="75000"/>
                            </a:schemeClr>
                          </a:solidFill>
                          <a:effectLst/>
                          <a:latin typeface="+mn-lt"/>
                          <a:ea typeface="+mn-ea"/>
                          <a:cs typeface="+mn-cs"/>
                        </a:rPr>
                        <a:t>Council can make it easier for a diversity of businesses, to sustainably grow via promotion and facilitation, in ways that align with our community vision and protect cultural and environmental legacies.</a:t>
                      </a:r>
                      <a:endParaRPr lang="en-AU" sz="800" b="1" dirty="0">
                        <a:solidFill>
                          <a:schemeClr val="bg2">
                            <a:lumMod val="75000"/>
                          </a:schemeClr>
                        </a:solidFill>
                      </a:endParaRPr>
                    </a:p>
                  </a:txBody>
                  <a:tcPr>
                    <a:solidFill>
                      <a:srgbClr val="D6EDED"/>
                    </a:solidFill>
                  </a:tcPr>
                </a:tc>
                <a:tc rowSpan="3">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800" kern="1200" dirty="0">
                          <a:solidFill>
                            <a:schemeClr val="dk1"/>
                          </a:solidFill>
                          <a:effectLst/>
                          <a:latin typeface="+mn-lt"/>
                          <a:ea typeface="+mn-ea"/>
                          <a:cs typeface="+mn-cs"/>
                        </a:rPr>
                        <a:t>We have prioritised future focused services that are easy to use and inclusive as part of Hepburn Working Together while Future Hepburn prioritises the preservation of the unique character of our towns and communities when planning for future growth and protection of our productive rural landscape.</a:t>
                      </a: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Hepburn Working Together</a:t>
                      </a:r>
                    </a:p>
                  </a:txBody>
                  <a:tcPr>
                    <a:solidFill>
                      <a:srgbClr val="D6EDED"/>
                    </a:solidFill>
                  </a:tcPr>
                </a:tc>
                <a:tc>
                  <a:txBody>
                    <a:bodyPr/>
                    <a:lstStyle/>
                    <a:p>
                      <a:r>
                        <a:rPr lang="en-US" sz="800" b="1" dirty="0">
                          <a:solidFill>
                            <a:schemeClr val="bg2">
                              <a:lumMod val="75000"/>
                            </a:schemeClr>
                          </a:solidFill>
                        </a:rPr>
                        <a:t>Outcome 1</a:t>
                      </a:r>
                    </a:p>
                  </a:txBody>
                  <a:tcPr>
                    <a:solidFill>
                      <a:srgbClr val="D6EDED"/>
                    </a:solidFill>
                  </a:tcPr>
                </a:tc>
                <a:tc>
                  <a:txBody>
                    <a:bodyPr/>
                    <a:lstStyle/>
                    <a:p>
                      <a:pPr lvl="0"/>
                      <a:r>
                        <a:rPr lang="en-US" sz="800" b="1" kern="1200" dirty="0">
                          <a:solidFill>
                            <a:schemeClr val="bg2">
                              <a:lumMod val="75000"/>
                            </a:schemeClr>
                          </a:solidFill>
                          <a:effectLst/>
                          <a:latin typeface="+mn-lt"/>
                          <a:ea typeface="+mn-ea"/>
                          <a:cs typeface="+mn-cs"/>
                        </a:rPr>
                        <a:t>Strategy 1 &amp; 2</a:t>
                      </a:r>
                    </a:p>
                  </a:txBody>
                  <a:tcPr>
                    <a:solidFill>
                      <a:srgbClr val="D6EDED"/>
                    </a:solidFill>
                  </a:tcPr>
                </a:tc>
                <a:extLst>
                  <a:ext uri="{0D108BD9-81ED-4DB2-BD59-A6C34878D82A}">
                    <a16:rowId xmlns:a16="http://schemas.microsoft.com/office/drawing/2014/main" val="4230970119"/>
                  </a:ext>
                </a:extLst>
              </a:tr>
              <a:tr h="606362">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 </a:t>
                      </a:r>
                      <a:endParaRPr lang="en-AU" sz="800" b="1">
                        <a:solidFill>
                          <a:schemeClr val="bg2">
                            <a:lumMod val="7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1</a:t>
                      </a:r>
                    </a:p>
                    <a:p>
                      <a:endParaRPr lang="en-US"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 &amp; 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Future Hepburn Structure Plans Objective: Urban design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Rural Hepburn Strategy Principle</a:t>
                      </a:r>
                      <a:br>
                        <a:rPr lang="en-US" sz="800" b="1" kern="1200" dirty="0">
                          <a:solidFill>
                            <a:schemeClr val="bg2">
                              <a:lumMod val="75000"/>
                            </a:schemeClr>
                          </a:solidFill>
                          <a:effectLst/>
                          <a:latin typeface="+mn-lt"/>
                          <a:ea typeface="+mn-ea"/>
                          <a:cs typeface="+mn-cs"/>
                        </a:rPr>
                      </a:br>
                      <a:r>
                        <a:rPr lang="en-US" sz="800" b="1" kern="1200" dirty="0">
                          <a:solidFill>
                            <a:schemeClr val="bg2">
                              <a:lumMod val="75000"/>
                            </a:schemeClr>
                          </a:solidFill>
                          <a:effectLst/>
                          <a:latin typeface="+mn-lt"/>
                          <a:ea typeface="+mn-ea"/>
                          <a:cs typeface="+mn-cs"/>
                        </a:rPr>
                        <a:t>Sustainable Hepburn Objective: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Biodiversity and Natural Environment</a:t>
                      </a:r>
                      <a:endParaRPr lang="en-AU" sz="80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2351206825"/>
                  </a:ext>
                </a:extLst>
              </a:tr>
              <a:tr h="232701">
                <a:tc vMerge="1">
                  <a:txBody>
                    <a:bodyPr/>
                    <a:lstStyle/>
                    <a:p>
                      <a:pPr marL="0" indent="0">
                        <a:buFont typeface="+mj-lt"/>
                        <a:buNone/>
                      </a:pPr>
                      <a:endParaRPr lang="en-AU" sz="700">
                        <a:solidFill>
                          <a:srgbClr val="59595B"/>
                        </a:solidFill>
                      </a:endParaRPr>
                    </a:p>
                  </a:txBody>
                  <a:tcPr>
                    <a:solidFill>
                      <a:srgbClr val="D6EDED"/>
                    </a:solidFill>
                  </a:tcPr>
                </a:tc>
                <a:tc vMerge="1">
                  <a:txBody>
                    <a:bodyPr/>
                    <a:lstStyle/>
                    <a:p>
                      <a:pPr marL="228600" indent="-228600">
                        <a:buFont typeface="+mj-lt"/>
                        <a:buAutoNum type="arabicPeriod" startAt="3"/>
                      </a:pPr>
                      <a:endParaRPr lang="en-AU" sz="700" b="1">
                        <a:solidFill>
                          <a:schemeClr val="bg2">
                            <a:lumMod val="75000"/>
                          </a:schemeClr>
                        </a:solidFill>
                      </a:endParaRPr>
                    </a:p>
                  </a:txBody>
                  <a:tcPr>
                    <a:solidFill>
                      <a:srgbClr val="D6EDED"/>
                    </a:solidFill>
                  </a:tcPr>
                </a:tc>
                <a:tc vMerge="1">
                  <a:txBody>
                    <a:bodyPr/>
                    <a:lstStyle/>
                    <a:p>
                      <a:endParaRPr lang="en-A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Future Hepburn </a:t>
                      </a: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bg2">
                              <a:lumMod val="75000"/>
                            </a:schemeClr>
                          </a:solidFill>
                        </a:rPr>
                        <a:t>Outcome 3</a:t>
                      </a:r>
                      <a:endParaRPr lang="en-AU" sz="800" b="1" dirty="0">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2">
                              <a:lumMod val="75000"/>
                            </a:schemeClr>
                          </a:solidFill>
                          <a:effectLst/>
                          <a:latin typeface="+mn-lt"/>
                          <a:ea typeface="+mn-ea"/>
                          <a:cs typeface="+mn-cs"/>
                        </a:rPr>
                        <a:t>Strategy 1</a:t>
                      </a:r>
                    </a:p>
                  </a:txBody>
                  <a:tcPr>
                    <a:solidFill>
                      <a:srgbClr val="D6EDED"/>
                    </a:solidFill>
                  </a:tcPr>
                </a:tc>
                <a:extLst>
                  <a:ext uri="{0D108BD9-81ED-4DB2-BD59-A6C34878D82A}">
                    <a16:rowId xmlns:a16="http://schemas.microsoft.com/office/drawing/2014/main" val="1927736793"/>
                  </a:ext>
                </a:extLst>
              </a:tr>
              <a:tr h="416115">
                <a:tc vMerge="1">
                  <a:txBody>
                    <a:bodyPr/>
                    <a:lstStyle/>
                    <a:p>
                      <a:pPr marL="0" indent="0">
                        <a:buFont typeface="+mj-lt"/>
                        <a:buNone/>
                      </a:pPr>
                      <a:endParaRPr lang="en-AU" sz="700">
                        <a:solidFill>
                          <a:srgbClr val="59595B"/>
                        </a:solidFill>
                      </a:endParaRPr>
                    </a:p>
                  </a:txBody>
                  <a:tcPr>
                    <a:solidFill>
                      <a:srgbClr val="D6EDED"/>
                    </a:solidFill>
                  </a:tcPr>
                </a:tc>
                <a:tc>
                  <a:txBody>
                    <a:bodyPr/>
                    <a:lstStyle/>
                    <a:p>
                      <a:pPr marL="228600" indent="-228600">
                        <a:buFont typeface="+mj-lt"/>
                        <a:buAutoNum type="arabicPeriod" startAt="2"/>
                      </a:pPr>
                      <a:r>
                        <a:rPr lang="en-US" sz="800" b="1">
                          <a:solidFill>
                            <a:schemeClr val="bg2">
                              <a:lumMod val="75000"/>
                            </a:schemeClr>
                          </a:solidFill>
                        </a:rPr>
                        <a:t>Tourism and Events</a:t>
                      </a:r>
                    </a:p>
                    <a:p>
                      <a:pPr marL="0" indent="0">
                        <a:buFont typeface="+mj-lt"/>
                        <a:buNone/>
                      </a:pPr>
                      <a:r>
                        <a:rPr lang="en-US" sz="800" b="1" i="0" u="none" strike="noStrike" kern="1200">
                          <a:solidFill>
                            <a:schemeClr val="bg2">
                              <a:lumMod val="75000"/>
                            </a:schemeClr>
                          </a:solidFill>
                          <a:effectLst/>
                          <a:latin typeface="+mn-lt"/>
                          <a:ea typeface="+mn-ea"/>
                          <a:cs typeface="+mn-cs"/>
                        </a:rPr>
                        <a:t>Council to</a:t>
                      </a:r>
                      <a:r>
                        <a:rPr lang="en-AU" sz="800" b="1" i="0" u="none" strike="noStrike" kern="1200">
                          <a:solidFill>
                            <a:schemeClr val="bg2">
                              <a:lumMod val="75000"/>
                            </a:schemeClr>
                          </a:solidFill>
                          <a:effectLst/>
                          <a:latin typeface="+mn-lt"/>
                          <a:ea typeface="+mn-ea"/>
                          <a:cs typeface="+mn-cs"/>
                        </a:rPr>
                        <a:t> act as a supporter and promoter of a balanced and mindful approach to sustainable tourism that utilises the locally-driven events and businesses while not compromising the natural land, waterways and springs and agriculture.</a:t>
                      </a:r>
                      <a:endParaRPr lang="en-AU" sz="800" b="1">
                        <a:solidFill>
                          <a:schemeClr val="bg2">
                            <a:lumMod val="75000"/>
                          </a:schemeClr>
                        </a:solidFill>
                      </a:endParaRPr>
                    </a:p>
                  </a:txBody>
                  <a:tcPr>
                    <a:solidFill>
                      <a:srgbClr val="D6EDED"/>
                    </a:solidFill>
                  </a:tcPr>
                </a:tc>
                <a:tc>
                  <a:txBody>
                    <a:bodyPr/>
                    <a:lstStyle/>
                    <a:p>
                      <a:pPr marL="171450" lvl="0" indent="-171450">
                        <a:buFont typeface="Arial" panose="020B0604020202020204" pitchFamily="34" charset="0"/>
                        <a:buChar char="•"/>
                      </a:pPr>
                      <a:r>
                        <a:rPr lang="en-AU" sz="800" kern="1200" dirty="0">
                          <a:solidFill>
                            <a:schemeClr val="dk1"/>
                          </a:solidFill>
                          <a:effectLst/>
                          <a:latin typeface="+mn-lt"/>
                          <a:ea typeface="+mn-ea"/>
                          <a:cs typeface="+mn-cs"/>
                        </a:rPr>
                        <a:t>A strategy of Future Hepburn's outcome 3 is to strengthen the visitor economy by collaborating with partners to elevate experiences, drive sustainable visitation and dispersal across the Shire.</a:t>
                      </a:r>
                    </a:p>
                    <a:p>
                      <a:pPr marL="171450" lvl="0" indent="-171450">
                        <a:buFont typeface="Arial" panose="020B0604020202020204" pitchFamily="34" charset="0"/>
                        <a:buChar char="•"/>
                      </a:pPr>
                      <a:r>
                        <a:rPr lang="en-AU" sz="800" kern="1200" dirty="0">
                          <a:solidFill>
                            <a:schemeClr val="dk1"/>
                          </a:solidFill>
                          <a:effectLst/>
                          <a:latin typeface="+mn-lt"/>
                          <a:ea typeface="+mn-ea"/>
                          <a:cs typeface="+mn-cs"/>
                        </a:rPr>
                        <a:t>Our second strategy 2 supports a year-round calendar of diverse and inclusive events that attract locals and visitors and deliver significant social, cultural and economic benefits to our community.</a:t>
                      </a: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Future Hepburn </a:t>
                      </a:r>
                      <a:endParaRPr lang="en-AU" sz="800" b="1">
                        <a:solidFill>
                          <a:schemeClr val="bg2">
                            <a:lumMod val="75000"/>
                          </a:schemeClr>
                        </a:solidFill>
                      </a:endParaRPr>
                    </a:p>
                    <a:p>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a:solidFill>
                            <a:schemeClr val="bg2">
                              <a:lumMod val="75000"/>
                            </a:schemeClr>
                          </a:solidFill>
                        </a:rPr>
                        <a:t>Outcome 3</a:t>
                      </a:r>
                      <a:endParaRPr lang="en-AU" sz="800" b="1">
                        <a:solidFill>
                          <a:schemeClr val="bg2">
                            <a:lumMod val="75000"/>
                          </a:schemeClr>
                        </a:solidFill>
                      </a:endParaRPr>
                    </a:p>
                    <a:p>
                      <a:endParaRPr lang="en-AU" sz="800" b="1">
                        <a:solidFill>
                          <a:schemeClr val="bg2">
                            <a:lumMod val="75000"/>
                          </a:schemeClr>
                        </a:solidFill>
                      </a:endParaRPr>
                    </a:p>
                  </a:txBody>
                  <a:tcPr>
                    <a:solidFill>
                      <a:srgbClr val="D6EDE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i="0" kern="1200" dirty="0">
                          <a:solidFill>
                            <a:schemeClr val="bg2">
                              <a:lumMod val="75000"/>
                            </a:schemeClr>
                          </a:solidFill>
                          <a:effectLst/>
                          <a:latin typeface="+mn-lt"/>
                          <a:ea typeface="+mn-ea"/>
                          <a:cs typeface="+mn-cs"/>
                        </a:rPr>
                        <a:t>Strategy 2 &amp; 3</a:t>
                      </a:r>
                      <a:endParaRPr lang="en-AU" sz="800" b="1" i="0" kern="1200" dirty="0">
                        <a:solidFill>
                          <a:schemeClr val="bg2">
                            <a:lumMod val="75000"/>
                          </a:schemeClr>
                        </a:solidFill>
                        <a:effectLst/>
                        <a:latin typeface="+mn-lt"/>
                        <a:ea typeface="+mn-ea"/>
                        <a:cs typeface="+mn-cs"/>
                      </a:endParaRPr>
                    </a:p>
                  </a:txBody>
                  <a:tcPr>
                    <a:solidFill>
                      <a:srgbClr val="D6EDED"/>
                    </a:solidFill>
                  </a:tcPr>
                </a:tc>
                <a:extLst>
                  <a:ext uri="{0D108BD9-81ED-4DB2-BD59-A6C34878D82A}">
                    <a16:rowId xmlns:a16="http://schemas.microsoft.com/office/drawing/2014/main" val="2359808416"/>
                  </a:ext>
                </a:extLst>
              </a:tr>
            </a:tbl>
          </a:graphicData>
        </a:graphic>
      </p:graphicFrame>
    </p:spTree>
    <p:extLst>
      <p:ext uri="{BB962C8B-B14F-4D97-AF65-F5344CB8AC3E}">
        <p14:creationId xmlns:p14="http://schemas.microsoft.com/office/powerpoint/2010/main" val="226339616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CE813548FD6D4D8847E09CE02A8619" ma:contentTypeVersion="8" ma:contentTypeDescription="Create a new document." ma:contentTypeScope="" ma:versionID="933a5b6b6abeb63ec986e8d6fde104d5">
  <xsd:schema xmlns:xsd="http://www.w3.org/2001/XMLSchema" xmlns:xs="http://www.w3.org/2001/XMLSchema" xmlns:p="http://schemas.microsoft.com/office/2006/metadata/properties" xmlns:ns2="0fecc6bd-ce31-4364-ba4c-c967b4e39918" targetNamespace="http://schemas.microsoft.com/office/2006/metadata/properties" ma:root="true" ma:fieldsID="f12be6faf69c3353fb82838530129fa3" ns2:_="">
    <xsd:import namespace="0fecc6bd-ce31-4364-ba4c-c967b4e3991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ecc6bd-ce31-4364-ba4c-c967b4e399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A7D7A5E-D3BE-4172-BC69-3C24AE7B3405}"/>
</file>

<file path=customXml/itemProps2.xml><?xml version="1.0" encoding="utf-8"?>
<ds:datastoreItem xmlns:ds="http://schemas.openxmlformats.org/officeDocument/2006/customXml" ds:itemID="{533123BB-FDD7-4C03-9162-9C46AD7D4DAD}">
  <ds:schemaRefs>
    <ds:schemaRef ds:uri="http://schemas.microsoft.com/sharepoint/v3/contenttype/forms"/>
  </ds:schemaRefs>
</ds:datastoreItem>
</file>

<file path=customXml/itemProps3.xml><?xml version="1.0" encoding="utf-8"?>
<ds:datastoreItem xmlns:ds="http://schemas.openxmlformats.org/officeDocument/2006/customXml" ds:itemID="{343BF95B-1CA7-4FD9-8ED2-76E1D02914F1}">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0fecc6bd-ce31-4364-ba4c-c967b4e3991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1866</TotalTime>
  <Words>4992</Words>
  <Application>Microsoft Office PowerPoint</Application>
  <PresentationFormat>Widescreen</PresentationFormat>
  <Paragraphs>780</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Avenir LT Std 35 Light</vt:lpstr>
      <vt:lpstr>Calibri</vt:lpstr>
      <vt:lpstr>Default Design</vt:lpstr>
      <vt:lpstr>Your feedback and alignment with the  Draft Council Plan 2025-2029</vt:lpstr>
      <vt:lpstr>Introduction</vt:lpstr>
      <vt:lpstr>Community feedback and alignment with the Council Plan – Community &amp; Wellbeing</vt:lpstr>
      <vt:lpstr>Community feedback and alignment with the Draft Council Plan – Service Groupings &amp; Delivery</vt:lpstr>
      <vt:lpstr>Your feedback and alignment with the Draft Council Plan – Assets &amp; Infrastructure</vt:lpstr>
      <vt:lpstr>Your feedback, and alignment with the Draft Council Plan – Environment, Sustainability &amp; Waste </vt:lpstr>
      <vt:lpstr>Your feedback, and alignment with the Draft Council Plan – Economic Development &amp; Tourism</vt:lpstr>
    </vt:vector>
  </TitlesOfParts>
  <Company>Hepburn 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Wilson</dc:creator>
  <cp:lastModifiedBy>Erin Vanzetta</cp:lastModifiedBy>
  <cp:revision>2</cp:revision>
  <dcterms:created xsi:type="dcterms:W3CDTF">2004-08-11T07:04:26Z</dcterms:created>
  <dcterms:modified xsi:type="dcterms:W3CDTF">2025-05-12T04:47:08Z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a11d662-cc91-469c-9b2f-13db5ce70d45_Enabled">
    <vt:lpwstr>true</vt:lpwstr>
  </property>
  <property fmtid="{D5CDD505-2E9C-101B-9397-08002B2CF9AE}" pid="3" name="MSIP_Label_4a11d662-cc91-469c-9b2f-13db5ce70d45_SetDate">
    <vt:lpwstr>2024-06-03T01:48:21Z</vt:lpwstr>
  </property>
  <property fmtid="{D5CDD505-2E9C-101B-9397-08002B2CF9AE}" pid="4" name="MSIP_Label_4a11d662-cc91-469c-9b2f-13db5ce70d45_Method">
    <vt:lpwstr>Standard</vt:lpwstr>
  </property>
  <property fmtid="{D5CDD505-2E9C-101B-9397-08002B2CF9AE}" pid="5" name="MSIP_Label_4a11d662-cc91-469c-9b2f-13db5ce70d45_Name">
    <vt:lpwstr>defa4170-0d19-0005-0004-bc88714345d2</vt:lpwstr>
  </property>
  <property fmtid="{D5CDD505-2E9C-101B-9397-08002B2CF9AE}" pid="6" name="MSIP_Label_4a11d662-cc91-469c-9b2f-13db5ce70d45_SiteId">
    <vt:lpwstr>361019c8-30cb-47f3-ac67-570cb31d3e91</vt:lpwstr>
  </property>
  <property fmtid="{D5CDD505-2E9C-101B-9397-08002B2CF9AE}" pid="7" name="MSIP_Label_4a11d662-cc91-469c-9b2f-13db5ce70d45_ActionId">
    <vt:lpwstr>c7727a66-85e1-4fc7-adc0-16a37e4841f2</vt:lpwstr>
  </property>
  <property fmtid="{D5CDD505-2E9C-101B-9397-08002B2CF9AE}" pid="8" name="MSIP_Label_4a11d662-cc91-469c-9b2f-13db5ce70d45_ContentBits">
    <vt:lpwstr>0</vt:lpwstr>
  </property>
  <property fmtid="{D5CDD505-2E9C-101B-9397-08002B2CF9AE}" pid="9" name="ContentTypeId">
    <vt:lpwstr>0x0101001DCE813548FD6D4D8847E09CE02A8619</vt:lpwstr>
  </property>
</Properties>
</file>